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1"/>
  </p:sldMasterIdLst>
  <p:handoutMasterIdLst>
    <p:handoutMasterId r:id="rId64"/>
  </p:handoutMasterIdLst>
  <p:sldIdLst>
    <p:sldId id="256" r:id="rId2"/>
    <p:sldId id="313" r:id="rId3"/>
    <p:sldId id="314" r:id="rId4"/>
    <p:sldId id="315" r:id="rId5"/>
    <p:sldId id="316" r:id="rId6"/>
    <p:sldId id="317"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98"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Lst>
  <p:sldSz cx="9144000" cy="6858000" type="screen4x3"/>
  <p:notesSz cx="6858000" cy="9144000"/>
  <p:defaultTextStyle>
    <a:defPPr>
      <a:defRPr lang="en-AU"/>
    </a:defPPr>
    <a:lvl1pPr algn="l" rtl="0" fontAlgn="base">
      <a:spcBef>
        <a:spcPct val="0"/>
      </a:spcBef>
      <a:spcAft>
        <a:spcPct val="0"/>
      </a:spcAft>
      <a:defRPr kern="1200">
        <a:solidFill>
          <a:schemeClr val="tx1"/>
        </a:solidFill>
        <a:latin typeface="Times New Roman" pitchFamily="18" charset="0"/>
        <a:ea typeface="+mn-ea"/>
        <a:cs typeface="+mn-cs"/>
      </a:defRPr>
    </a:lvl1pPr>
    <a:lvl2pPr marL="457200" algn="l" rtl="0" fontAlgn="base">
      <a:spcBef>
        <a:spcPct val="0"/>
      </a:spcBef>
      <a:spcAft>
        <a:spcPct val="0"/>
      </a:spcAft>
      <a:defRPr kern="1200">
        <a:solidFill>
          <a:schemeClr val="tx1"/>
        </a:solidFill>
        <a:latin typeface="Times New Roman" pitchFamily="18" charset="0"/>
        <a:ea typeface="+mn-ea"/>
        <a:cs typeface="+mn-cs"/>
      </a:defRPr>
    </a:lvl2pPr>
    <a:lvl3pPr marL="914400" algn="l" rtl="0" fontAlgn="base">
      <a:spcBef>
        <a:spcPct val="0"/>
      </a:spcBef>
      <a:spcAft>
        <a:spcPct val="0"/>
      </a:spcAft>
      <a:defRPr kern="1200">
        <a:solidFill>
          <a:schemeClr val="tx1"/>
        </a:solidFill>
        <a:latin typeface="Times New Roman" pitchFamily="18" charset="0"/>
        <a:ea typeface="+mn-ea"/>
        <a:cs typeface="+mn-cs"/>
      </a:defRPr>
    </a:lvl3pPr>
    <a:lvl4pPr marL="1371600" algn="l" rtl="0" fontAlgn="base">
      <a:spcBef>
        <a:spcPct val="0"/>
      </a:spcBef>
      <a:spcAft>
        <a:spcPct val="0"/>
      </a:spcAft>
      <a:defRPr kern="1200">
        <a:solidFill>
          <a:schemeClr val="tx1"/>
        </a:solidFill>
        <a:latin typeface="Times New Roman" pitchFamily="18" charset="0"/>
        <a:ea typeface="+mn-ea"/>
        <a:cs typeface="+mn-cs"/>
      </a:defRPr>
    </a:lvl4pPr>
    <a:lvl5pPr marL="1828800" algn="l" rtl="0" fontAlgn="base">
      <a:spcBef>
        <a:spcPct val="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a:srgbClr val="3366FF"/>
    <a:srgbClr val="FF0000"/>
    <a:srgbClr val="420006"/>
    <a:srgbClr val="3F0309"/>
    <a:srgbClr val="C0C0C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en-AU"/>
          </a:p>
        </p:txBody>
      </p:sp>
      <p:sp>
        <p:nvSpPr>
          <p:cNvPr id="16384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AU"/>
          </a:p>
        </p:txBody>
      </p:sp>
      <p:sp>
        <p:nvSpPr>
          <p:cNvPr id="16384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en-AU"/>
          </a:p>
        </p:txBody>
      </p:sp>
      <p:sp>
        <p:nvSpPr>
          <p:cNvPr id="16384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EC75E883-B65F-493A-A62C-26D1BAEDE3D8}" type="slidenum">
              <a:rPr lang="en-AU"/>
              <a:pPr/>
              <a:t>‹#›</a:t>
            </a:fld>
            <a:endParaRPr lang="en-AU"/>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3970" name="Rectangle 2"/>
          <p:cNvSpPr>
            <a:spLocks noChangeArrowheads="1"/>
          </p:cNvSpPr>
          <p:nvPr/>
        </p:nvSpPr>
        <p:spPr bwMode="auto">
          <a:xfrm>
            <a:off x="381000" y="990600"/>
            <a:ext cx="76200" cy="5105400"/>
          </a:xfrm>
          <a:prstGeom prst="rect">
            <a:avLst/>
          </a:prstGeom>
          <a:solidFill>
            <a:schemeClr val="bg2"/>
          </a:solidFill>
          <a:ln w="12700">
            <a:noFill/>
            <a:miter lim="800000"/>
            <a:headEnd/>
            <a:tailEnd/>
          </a:ln>
          <a:effectLst/>
        </p:spPr>
        <p:txBody>
          <a:bodyPr wrap="none" anchor="ctr"/>
          <a:lstStyle/>
          <a:p>
            <a:pPr algn="ctr"/>
            <a:endParaRPr lang="en-US" sz="2400"/>
          </a:p>
        </p:txBody>
      </p:sp>
      <p:sp>
        <p:nvSpPr>
          <p:cNvPr id="83971" name="Rectangle 3"/>
          <p:cNvSpPr>
            <a:spLocks noGrp="1" noChangeArrowheads="1"/>
          </p:cNvSpPr>
          <p:nvPr>
            <p:ph type="ctrTitle"/>
          </p:nvPr>
        </p:nvSpPr>
        <p:spPr>
          <a:xfrm>
            <a:off x="762000" y="1371600"/>
            <a:ext cx="7696200" cy="2057400"/>
          </a:xfrm>
        </p:spPr>
        <p:txBody>
          <a:bodyPr/>
          <a:lstStyle>
            <a:lvl1pPr>
              <a:defRPr sz="5400"/>
            </a:lvl1pPr>
          </a:lstStyle>
          <a:p>
            <a:r>
              <a:rPr lang="en-AU"/>
              <a:t>Click to edit Master title style</a:t>
            </a:r>
          </a:p>
        </p:txBody>
      </p:sp>
      <p:sp>
        <p:nvSpPr>
          <p:cNvPr id="83972" name="Rectangle 4"/>
          <p:cNvSpPr>
            <a:spLocks noGrp="1" noChangeArrowheads="1"/>
          </p:cNvSpPr>
          <p:nvPr>
            <p:ph type="subTitle" idx="1"/>
          </p:nvPr>
        </p:nvSpPr>
        <p:spPr>
          <a:xfrm>
            <a:off x="762000" y="3765550"/>
            <a:ext cx="7696200" cy="2057400"/>
          </a:xfrm>
        </p:spPr>
        <p:txBody>
          <a:bodyPr/>
          <a:lstStyle>
            <a:lvl1pPr marL="0" indent="0">
              <a:buFont typeface="Wingdings" pitchFamily="2" charset="2"/>
              <a:buNone/>
              <a:defRPr sz="2800">
                <a:latin typeface="Arial" charset="0"/>
              </a:defRPr>
            </a:lvl1pPr>
          </a:lstStyle>
          <a:p>
            <a:r>
              <a:rPr lang="en-AU"/>
              <a:t>Click to edit Master subtitle style</a:t>
            </a:r>
          </a:p>
        </p:txBody>
      </p:sp>
      <p:sp>
        <p:nvSpPr>
          <p:cNvPr id="83973" name="Rectangle 5"/>
          <p:cNvSpPr>
            <a:spLocks noGrp="1" noChangeArrowheads="1"/>
          </p:cNvSpPr>
          <p:nvPr>
            <p:ph type="dt" sz="half" idx="2"/>
          </p:nvPr>
        </p:nvSpPr>
        <p:spPr>
          <a:xfrm>
            <a:off x="457200" y="6248400"/>
            <a:ext cx="2133600" cy="457200"/>
          </a:xfrm>
        </p:spPr>
        <p:txBody>
          <a:bodyPr/>
          <a:lstStyle>
            <a:lvl1pPr>
              <a:defRPr/>
            </a:lvl1pPr>
          </a:lstStyle>
          <a:p>
            <a:endParaRPr lang="en-AU"/>
          </a:p>
        </p:txBody>
      </p:sp>
      <p:sp>
        <p:nvSpPr>
          <p:cNvPr id="83974" name="Rectangle 6"/>
          <p:cNvSpPr>
            <a:spLocks noGrp="1" noChangeArrowheads="1"/>
          </p:cNvSpPr>
          <p:nvPr>
            <p:ph type="ftr" sz="quarter" idx="3"/>
          </p:nvPr>
        </p:nvSpPr>
        <p:spPr/>
        <p:txBody>
          <a:bodyPr/>
          <a:lstStyle>
            <a:lvl1pPr>
              <a:defRPr/>
            </a:lvl1pPr>
          </a:lstStyle>
          <a:p>
            <a:endParaRPr lang="en-AU"/>
          </a:p>
        </p:txBody>
      </p:sp>
      <p:sp>
        <p:nvSpPr>
          <p:cNvPr id="83975" name="Rectangle 7"/>
          <p:cNvSpPr>
            <a:spLocks noGrp="1" noChangeArrowheads="1"/>
          </p:cNvSpPr>
          <p:nvPr>
            <p:ph type="sldNum" sz="quarter" idx="4"/>
          </p:nvPr>
        </p:nvSpPr>
        <p:spPr>
          <a:xfrm>
            <a:off x="6553200" y="6248400"/>
            <a:ext cx="2133600" cy="457200"/>
          </a:xfrm>
        </p:spPr>
        <p:txBody>
          <a:bodyPr/>
          <a:lstStyle>
            <a:lvl1pPr>
              <a:defRPr b="1"/>
            </a:lvl1pPr>
          </a:lstStyle>
          <a:p>
            <a:fld id="{1621275E-0255-422A-9E2F-B27BB0229ABD}" type="slidenum">
              <a:rPr lang="en-AU"/>
              <a:pPr/>
              <a:t>‹#›</a:t>
            </a:fld>
            <a:endParaRPr lang="en-AU"/>
          </a:p>
        </p:txBody>
      </p:sp>
      <p:grpSp>
        <p:nvGrpSpPr>
          <p:cNvPr id="83976" name="Group 8"/>
          <p:cNvGrpSpPr>
            <a:grpSpLocks/>
          </p:cNvGrpSpPr>
          <p:nvPr/>
        </p:nvGrpSpPr>
        <p:grpSpPr bwMode="auto">
          <a:xfrm>
            <a:off x="381000" y="304800"/>
            <a:ext cx="8391525" cy="5791200"/>
            <a:chOff x="240" y="192"/>
            <a:chExt cx="5286" cy="3648"/>
          </a:xfrm>
        </p:grpSpPr>
        <p:sp>
          <p:nvSpPr>
            <p:cNvPr id="83977" name="Rectangle 9"/>
            <p:cNvSpPr>
              <a:spLocks noChangeArrowheads="1"/>
            </p:cNvSpPr>
            <p:nvPr/>
          </p:nvSpPr>
          <p:spPr bwMode="auto">
            <a:xfrm flipV="1">
              <a:off x="5236" y="192"/>
              <a:ext cx="288" cy="288"/>
            </a:xfrm>
            <a:prstGeom prst="rect">
              <a:avLst/>
            </a:prstGeom>
            <a:solidFill>
              <a:schemeClr val="bg2"/>
            </a:solidFill>
            <a:ln w="12700">
              <a:solidFill>
                <a:schemeClr val="tx1"/>
              </a:solidFill>
              <a:miter lim="800000"/>
              <a:headEnd/>
              <a:tailEnd/>
            </a:ln>
            <a:effectLst/>
          </p:spPr>
          <p:txBody>
            <a:bodyPr rot="10800000" wrap="none" anchor="ctr"/>
            <a:lstStyle/>
            <a:p>
              <a:pPr algn="ctr"/>
              <a:endParaRPr lang="en-US" sz="2400"/>
            </a:p>
          </p:txBody>
        </p:sp>
        <p:sp>
          <p:nvSpPr>
            <p:cNvPr id="83978" name="Rectangle 10"/>
            <p:cNvSpPr>
              <a:spLocks noChangeArrowheads="1"/>
            </p:cNvSpPr>
            <p:nvPr/>
          </p:nvSpPr>
          <p:spPr bwMode="auto">
            <a:xfrm flipV="1">
              <a:off x="240" y="192"/>
              <a:ext cx="5004" cy="288"/>
            </a:xfrm>
            <a:prstGeom prst="rect">
              <a:avLst/>
            </a:prstGeom>
            <a:solidFill>
              <a:schemeClr val="accent2"/>
            </a:solidFill>
            <a:ln w="12700">
              <a:solidFill>
                <a:schemeClr val="tx1"/>
              </a:solidFill>
              <a:miter lim="800000"/>
              <a:headEnd/>
              <a:tailEnd/>
            </a:ln>
            <a:effectLst/>
          </p:spPr>
          <p:txBody>
            <a:bodyPr wrap="none" anchor="ctr"/>
            <a:lstStyle/>
            <a:p>
              <a:pPr algn="ctr"/>
              <a:endParaRPr lang="en-US" sz="2400"/>
            </a:p>
          </p:txBody>
        </p:sp>
        <p:sp>
          <p:nvSpPr>
            <p:cNvPr id="83979" name="Rectangle 11"/>
            <p:cNvSpPr>
              <a:spLocks noChangeArrowheads="1"/>
            </p:cNvSpPr>
            <p:nvPr/>
          </p:nvSpPr>
          <p:spPr bwMode="auto">
            <a:xfrm flipV="1">
              <a:off x="240" y="480"/>
              <a:ext cx="5004" cy="144"/>
            </a:xfrm>
            <a:prstGeom prst="rect">
              <a:avLst/>
            </a:prstGeom>
            <a:solidFill>
              <a:schemeClr val="bg2"/>
            </a:solidFill>
            <a:ln w="12700">
              <a:solidFill>
                <a:schemeClr val="tx1"/>
              </a:solidFill>
              <a:miter lim="800000"/>
              <a:headEnd/>
              <a:tailEnd/>
            </a:ln>
            <a:effectLst/>
          </p:spPr>
          <p:txBody>
            <a:bodyPr rot="10800000" wrap="none" anchor="ctr"/>
            <a:lstStyle/>
            <a:p>
              <a:pPr algn="ctr"/>
              <a:endParaRPr lang="en-US" sz="2400"/>
            </a:p>
          </p:txBody>
        </p:sp>
        <p:sp>
          <p:nvSpPr>
            <p:cNvPr id="83980" name="Rectangle 12"/>
            <p:cNvSpPr>
              <a:spLocks noChangeArrowheads="1"/>
            </p:cNvSpPr>
            <p:nvPr/>
          </p:nvSpPr>
          <p:spPr bwMode="auto">
            <a:xfrm flipV="1">
              <a:off x="5242" y="480"/>
              <a:ext cx="282" cy="144"/>
            </a:xfrm>
            <a:prstGeom prst="rect">
              <a:avLst/>
            </a:prstGeom>
            <a:solidFill>
              <a:schemeClr val="accent2"/>
            </a:solidFill>
            <a:ln w="12700">
              <a:solidFill>
                <a:schemeClr val="tx1"/>
              </a:solidFill>
              <a:miter lim="800000"/>
              <a:headEnd/>
              <a:tailEnd/>
            </a:ln>
            <a:effectLst/>
          </p:spPr>
          <p:txBody>
            <a:bodyPr wrap="none" anchor="ctr"/>
            <a:lstStyle/>
            <a:p>
              <a:pPr algn="ctr"/>
              <a:endParaRPr lang="en-US" sz="2400"/>
            </a:p>
          </p:txBody>
        </p:sp>
        <p:sp>
          <p:nvSpPr>
            <p:cNvPr id="83981" name="Line 13"/>
            <p:cNvSpPr>
              <a:spLocks noChangeShapeType="1"/>
            </p:cNvSpPr>
            <p:nvPr/>
          </p:nvSpPr>
          <p:spPr bwMode="auto">
            <a:xfrm flipH="1">
              <a:off x="480" y="2256"/>
              <a:ext cx="4848" cy="0"/>
            </a:xfrm>
            <a:prstGeom prst="line">
              <a:avLst/>
            </a:prstGeom>
            <a:noFill/>
            <a:ln w="12700">
              <a:solidFill>
                <a:schemeClr val="tx1"/>
              </a:solidFill>
              <a:round/>
              <a:headEnd/>
              <a:tailEnd/>
            </a:ln>
            <a:effectLst/>
          </p:spPr>
          <p:txBody>
            <a:bodyPr/>
            <a:lstStyle/>
            <a:p>
              <a:endParaRPr lang="en-AU"/>
            </a:p>
          </p:txBody>
        </p:sp>
        <p:sp>
          <p:nvSpPr>
            <p:cNvPr id="83982" name="Rectangle 14"/>
            <p:cNvSpPr>
              <a:spLocks noChangeArrowheads="1"/>
            </p:cNvSpPr>
            <p:nvPr/>
          </p:nvSpPr>
          <p:spPr bwMode="auto">
            <a:xfrm>
              <a:off x="240" y="192"/>
              <a:ext cx="5286" cy="3648"/>
            </a:xfrm>
            <a:prstGeom prst="rect">
              <a:avLst/>
            </a:prstGeom>
            <a:noFill/>
            <a:ln w="12700">
              <a:solidFill>
                <a:schemeClr val="tx1"/>
              </a:solidFill>
              <a:miter lim="800000"/>
              <a:headEnd/>
              <a:tailEnd/>
            </a:ln>
            <a:effectLst/>
          </p:spPr>
          <p:txBody>
            <a:bodyPr wrap="none" anchor="ctr"/>
            <a:lstStyle/>
            <a:p>
              <a:pPr algn="ctr"/>
              <a:endParaRPr lang="en-US" sz="2400"/>
            </a:p>
          </p:txBody>
        </p:sp>
      </p:gr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45025D7F-AB49-4F07-9F8E-F6AC15E44C24}" type="slidenum">
              <a:rPr lang="en-AU"/>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0"/>
            <a:ext cx="2057400" cy="5597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533400"/>
            <a:ext cx="6019800" cy="5597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E2CEB552-D321-4740-9CCC-1CC6CCCEF626}" type="slidenum">
              <a:rPr lang="en-AU"/>
              <a:pPr/>
              <a:t>‹#›</a:t>
            </a:fld>
            <a:endParaRPr lang="en-A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lstStyle/>
          <a:p>
            <a:r>
              <a:rPr lang="en-US" smtClean="0"/>
              <a:t>Click to edit Master title style</a:t>
            </a:r>
            <a:endParaRPr lang="en-AU"/>
          </a:p>
        </p:txBody>
      </p:sp>
      <p:sp>
        <p:nvSpPr>
          <p:cNvPr id="3" name="Text Placeholder 2"/>
          <p:cNvSpPr>
            <a:spLocks noGrp="1"/>
          </p:cNvSpPr>
          <p:nvPr>
            <p:ph type="body" sz="half" idx="1"/>
          </p:nvPr>
        </p:nvSpPr>
        <p:spPr>
          <a:xfrm>
            <a:off x="457200" y="1828800"/>
            <a:ext cx="4038600" cy="4302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lipArt Placeholder 3"/>
          <p:cNvSpPr>
            <a:spLocks noGrp="1"/>
          </p:cNvSpPr>
          <p:nvPr>
            <p:ph type="clipArt" sz="half" idx="2"/>
          </p:nvPr>
        </p:nvSpPr>
        <p:spPr>
          <a:xfrm>
            <a:off x="4648200" y="1828800"/>
            <a:ext cx="4038600" cy="4302125"/>
          </a:xfrm>
        </p:spPr>
        <p:txBody>
          <a:bodyPr/>
          <a:lstStyle/>
          <a:p>
            <a:endParaRPr lang="en-AU"/>
          </a:p>
        </p:txBody>
      </p:sp>
      <p:sp>
        <p:nvSpPr>
          <p:cNvPr id="5" name="Date Placeholder 4"/>
          <p:cNvSpPr>
            <a:spLocks noGrp="1"/>
          </p:cNvSpPr>
          <p:nvPr>
            <p:ph type="dt" sz="half" idx="10"/>
          </p:nvPr>
        </p:nvSpPr>
        <p:spPr>
          <a:xfrm>
            <a:off x="457200" y="6248400"/>
            <a:ext cx="1676400" cy="457200"/>
          </a:xfrm>
        </p:spPr>
        <p:txBody>
          <a:bodyPr/>
          <a:lstStyle>
            <a:lvl1pPr>
              <a:defRPr/>
            </a:lvl1pPr>
          </a:lstStyle>
          <a:p>
            <a:endParaRPr lang="en-AU"/>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AU"/>
          </a:p>
        </p:txBody>
      </p:sp>
      <p:sp>
        <p:nvSpPr>
          <p:cNvPr id="7" name="Slide Number Placeholder 6"/>
          <p:cNvSpPr>
            <a:spLocks noGrp="1"/>
          </p:cNvSpPr>
          <p:nvPr>
            <p:ph type="sldNum" sz="quarter" idx="12"/>
          </p:nvPr>
        </p:nvSpPr>
        <p:spPr>
          <a:xfrm>
            <a:off x="6781800" y="6248400"/>
            <a:ext cx="1905000" cy="457200"/>
          </a:xfrm>
        </p:spPr>
        <p:txBody>
          <a:bodyPr/>
          <a:lstStyle>
            <a:lvl1pPr>
              <a:defRPr/>
            </a:lvl1pPr>
          </a:lstStyle>
          <a:p>
            <a:fld id="{B3A28BA9-87A6-4980-AEA6-E1726CEBE133}" type="slidenum">
              <a:rPr lang="en-AU"/>
              <a:pPr/>
              <a:t>‹#›</a:t>
            </a:fld>
            <a:endParaRPr lang="en-A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lstStyle/>
          <a:p>
            <a:r>
              <a:rPr lang="en-US" smtClean="0"/>
              <a:t>Click to edit Master title style</a:t>
            </a:r>
            <a:endParaRPr lang="en-AU"/>
          </a:p>
        </p:txBody>
      </p:sp>
      <p:sp>
        <p:nvSpPr>
          <p:cNvPr id="3" name="Text Placeholder 2"/>
          <p:cNvSpPr>
            <a:spLocks noGrp="1"/>
          </p:cNvSpPr>
          <p:nvPr>
            <p:ph type="body" sz="half" idx="1"/>
          </p:nvPr>
        </p:nvSpPr>
        <p:spPr>
          <a:xfrm>
            <a:off x="457200" y="1828800"/>
            <a:ext cx="4038600" cy="4302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quarter" idx="2"/>
          </p:nvPr>
        </p:nvSpPr>
        <p:spPr>
          <a:xfrm>
            <a:off x="4648200" y="1828800"/>
            <a:ext cx="4038600" cy="20748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Content Placeholder 4"/>
          <p:cNvSpPr>
            <a:spLocks noGrp="1"/>
          </p:cNvSpPr>
          <p:nvPr>
            <p:ph sz="quarter" idx="3"/>
          </p:nvPr>
        </p:nvSpPr>
        <p:spPr>
          <a:xfrm>
            <a:off x="4648200" y="4056063"/>
            <a:ext cx="4038600" cy="20748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Date Placeholder 5"/>
          <p:cNvSpPr>
            <a:spLocks noGrp="1"/>
          </p:cNvSpPr>
          <p:nvPr>
            <p:ph type="dt" sz="half" idx="10"/>
          </p:nvPr>
        </p:nvSpPr>
        <p:spPr>
          <a:xfrm>
            <a:off x="457200" y="6248400"/>
            <a:ext cx="1676400" cy="457200"/>
          </a:xfrm>
        </p:spPr>
        <p:txBody>
          <a:bodyPr/>
          <a:lstStyle>
            <a:lvl1pPr>
              <a:defRPr/>
            </a:lvl1pPr>
          </a:lstStyle>
          <a:p>
            <a:endParaRPr lang="en-AU"/>
          </a:p>
        </p:txBody>
      </p:sp>
      <p:sp>
        <p:nvSpPr>
          <p:cNvPr id="7" name="Footer Placeholder 6"/>
          <p:cNvSpPr>
            <a:spLocks noGrp="1"/>
          </p:cNvSpPr>
          <p:nvPr>
            <p:ph type="ftr" sz="quarter" idx="11"/>
          </p:nvPr>
        </p:nvSpPr>
        <p:spPr>
          <a:xfrm>
            <a:off x="3124200" y="6248400"/>
            <a:ext cx="2895600" cy="457200"/>
          </a:xfrm>
        </p:spPr>
        <p:txBody>
          <a:bodyPr/>
          <a:lstStyle>
            <a:lvl1pPr>
              <a:defRPr/>
            </a:lvl1pPr>
          </a:lstStyle>
          <a:p>
            <a:endParaRPr lang="en-AU"/>
          </a:p>
        </p:txBody>
      </p:sp>
      <p:sp>
        <p:nvSpPr>
          <p:cNvPr id="8" name="Slide Number Placeholder 7"/>
          <p:cNvSpPr>
            <a:spLocks noGrp="1"/>
          </p:cNvSpPr>
          <p:nvPr>
            <p:ph type="sldNum" sz="quarter" idx="12"/>
          </p:nvPr>
        </p:nvSpPr>
        <p:spPr>
          <a:xfrm>
            <a:off x="6781800" y="6248400"/>
            <a:ext cx="1905000" cy="457200"/>
          </a:xfrm>
        </p:spPr>
        <p:txBody>
          <a:bodyPr/>
          <a:lstStyle>
            <a:lvl1pPr>
              <a:defRPr/>
            </a:lvl1pPr>
          </a:lstStyle>
          <a:p>
            <a:fld id="{59E18A80-4F1D-46FC-8CE1-2F695215AA3C}" type="slidenum">
              <a:rPr lang="en-AU"/>
              <a:pPr/>
              <a:t>‹#›</a:t>
            </a:fld>
            <a:endParaRPr lang="en-A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lstStyle/>
          <a:p>
            <a:r>
              <a:rPr lang="en-US" smtClean="0"/>
              <a:t>Click to edit Master title style</a:t>
            </a:r>
            <a:endParaRPr lang="en-AU"/>
          </a:p>
        </p:txBody>
      </p:sp>
      <p:sp>
        <p:nvSpPr>
          <p:cNvPr id="3" name="Content Placeholder 2"/>
          <p:cNvSpPr>
            <a:spLocks noGrp="1"/>
          </p:cNvSpPr>
          <p:nvPr>
            <p:ph sz="quarter" idx="1"/>
          </p:nvPr>
        </p:nvSpPr>
        <p:spPr>
          <a:xfrm>
            <a:off x="457200" y="1828800"/>
            <a:ext cx="4038600" cy="20748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quarter" idx="2"/>
          </p:nvPr>
        </p:nvSpPr>
        <p:spPr>
          <a:xfrm>
            <a:off x="4648200" y="1828800"/>
            <a:ext cx="4038600" cy="20748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half" idx="3"/>
          </p:nvPr>
        </p:nvSpPr>
        <p:spPr>
          <a:xfrm>
            <a:off x="457200" y="4056063"/>
            <a:ext cx="8229600" cy="20748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Date Placeholder 5"/>
          <p:cNvSpPr>
            <a:spLocks noGrp="1"/>
          </p:cNvSpPr>
          <p:nvPr>
            <p:ph type="dt" sz="half" idx="10"/>
          </p:nvPr>
        </p:nvSpPr>
        <p:spPr>
          <a:xfrm>
            <a:off x="457200" y="6248400"/>
            <a:ext cx="1676400" cy="457200"/>
          </a:xfrm>
        </p:spPr>
        <p:txBody>
          <a:bodyPr/>
          <a:lstStyle>
            <a:lvl1pPr>
              <a:defRPr/>
            </a:lvl1pPr>
          </a:lstStyle>
          <a:p>
            <a:endParaRPr lang="en-AU"/>
          </a:p>
        </p:txBody>
      </p:sp>
      <p:sp>
        <p:nvSpPr>
          <p:cNvPr id="7" name="Footer Placeholder 6"/>
          <p:cNvSpPr>
            <a:spLocks noGrp="1"/>
          </p:cNvSpPr>
          <p:nvPr>
            <p:ph type="ftr" sz="quarter" idx="11"/>
          </p:nvPr>
        </p:nvSpPr>
        <p:spPr>
          <a:xfrm>
            <a:off x="3124200" y="6248400"/>
            <a:ext cx="2895600" cy="457200"/>
          </a:xfrm>
        </p:spPr>
        <p:txBody>
          <a:bodyPr/>
          <a:lstStyle>
            <a:lvl1pPr>
              <a:defRPr/>
            </a:lvl1pPr>
          </a:lstStyle>
          <a:p>
            <a:endParaRPr lang="en-AU"/>
          </a:p>
        </p:txBody>
      </p:sp>
      <p:sp>
        <p:nvSpPr>
          <p:cNvPr id="8" name="Slide Number Placeholder 7"/>
          <p:cNvSpPr>
            <a:spLocks noGrp="1"/>
          </p:cNvSpPr>
          <p:nvPr>
            <p:ph type="sldNum" sz="quarter" idx="12"/>
          </p:nvPr>
        </p:nvSpPr>
        <p:spPr>
          <a:xfrm>
            <a:off x="6781800" y="6248400"/>
            <a:ext cx="1905000" cy="457200"/>
          </a:xfrm>
        </p:spPr>
        <p:txBody>
          <a:bodyPr/>
          <a:lstStyle>
            <a:lvl1pPr>
              <a:defRPr/>
            </a:lvl1pPr>
          </a:lstStyle>
          <a:p>
            <a:fld id="{CEF9A117-4310-4A1B-9231-CE7296D25B4A}" type="slidenum">
              <a:rPr lang="en-AU"/>
              <a:pPr/>
              <a:t>‹#›</a:t>
            </a:fld>
            <a:endParaRPr lang="en-A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lstStyle/>
          <a:p>
            <a:r>
              <a:rPr lang="en-US" smtClean="0"/>
              <a:t>Click to edit Master title style</a:t>
            </a:r>
            <a:endParaRPr lang="en-AU"/>
          </a:p>
        </p:txBody>
      </p:sp>
      <p:sp>
        <p:nvSpPr>
          <p:cNvPr id="3" name="Text Placeholder 2"/>
          <p:cNvSpPr>
            <a:spLocks noGrp="1"/>
          </p:cNvSpPr>
          <p:nvPr>
            <p:ph type="body" sz="half" idx="1"/>
          </p:nvPr>
        </p:nvSpPr>
        <p:spPr>
          <a:xfrm>
            <a:off x="457200" y="1828800"/>
            <a:ext cx="4038600" cy="4302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828800"/>
            <a:ext cx="4038600" cy="4302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a:xfrm>
            <a:off x="457200" y="6248400"/>
            <a:ext cx="1676400" cy="457200"/>
          </a:xfrm>
        </p:spPr>
        <p:txBody>
          <a:bodyPr/>
          <a:lstStyle>
            <a:lvl1pPr>
              <a:defRPr/>
            </a:lvl1pPr>
          </a:lstStyle>
          <a:p>
            <a:endParaRPr lang="en-AU"/>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AU"/>
          </a:p>
        </p:txBody>
      </p:sp>
      <p:sp>
        <p:nvSpPr>
          <p:cNvPr id="7" name="Slide Number Placeholder 6"/>
          <p:cNvSpPr>
            <a:spLocks noGrp="1"/>
          </p:cNvSpPr>
          <p:nvPr>
            <p:ph type="sldNum" sz="quarter" idx="12"/>
          </p:nvPr>
        </p:nvSpPr>
        <p:spPr>
          <a:xfrm>
            <a:off x="6781800" y="6248400"/>
            <a:ext cx="1905000" cy="457200"/>
          </a:xfrm>
        </p:spPr>
        <p:txBody>
          <a:bodyPr/>
          <a:lstStyle>
            <a:lvl1pPr>
              <a:defRPr/>
            </a:lvl1pPr>
          </a:lstStyle>
          <a:p>
            <a:fld id="{ACFD88C2-8835-4910-BBD8-6221CFF1CE6F}" type="slidenum">
              <a:rPr lang="en-AU"/>
              <a:pPr/>
              <a:t>‹#›</a:t>
            </a:fld>
            <a:endParaRPr lang="en-A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lstStyle/>
          <a:p>
            <a:r>
              <a:rPr lang="en-US" smtClean="0"/>
              <a:t>Click to edit Master title style</a:t>
            </a:r>
            <a:endParaRPr lang="en-AU"/>
          </a:p>
        </p:txBody>
      </p:sp>
      <p:sp>
        <p:nvSpPr>
          <p:cNvPr id="3" name="Text Placeholder 2"/>
          <p:cNvSpPr>
            <a:spLocks noGrp="1"/>
          </p:cNvSpPr>
          <p:nvPr>
            <p:ph type="body" sz="half" idx="1"/>
          </p:nvPr>
        </p:nvSpPr>
        <p:spPr>
          <a:xfrm>
            <a:off x="457200" y="1828800"/>
            <a:ext cx="8229600" cy="20748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57200" y="4056063"/>
            <a:ext cx="8229600" cy="20748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a:xfrm>
            <a:off x="457200" y="6248400"/>
            <a:ext cx="1676400" cy="457200"/>
          </a:xfrm>
        </p:spPr>
        <p:txBody>
          <a:bodyPr/>
          <a:lstStyle>
            <a:lvl1pPr>
              <a:defRPr/>
            </a:lvl1pPr>
          </a:lstStyle>
          <a:p>
            <a:endParaRPr lang="en-AU"/>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AU"/>
          </a:p>
        </p:txBody>
      </p:sp>
      <p:sp>
        <p:nvSpPr>
          <p:cNvPr id="7" name="Slide Number Placeholder 6"/>
          <p:cNvSpPr>
            <a:spLocks noGrp="1"/>
          </p:cNvSpPr>
          <p:nvPr>
            <p:ph type="sldNum" sz="quarter" idx="12"/>
          </p:nvPr>
        </p:nvSpPr>
        <p:spPr>
          <a:xfrm>
            <a:off x="6781800" y="6248400"/>
            <a:ext cx="1905000" cy="457200"/>
          </a:xfrm>
        </p:spPr>
        <p:txBody>
          <a:bodyPr/>
          <a:lstStyle>
            <a:lvl1pPr>
              <a:defRPr/>
            </a:lvl1pPr>
          </a:lstStyle>
          <a:p>
            <a:fld id="{39A1BAFB-1B5D-4D2F-B5B9-F77784526473}" type="slidenum">
              <a:rPr lang="en-AU"/>
              <a:pPr/>
              <a:t>‹#›</a:t>
            </a:fld>
            <a:endParaRPr lang="en-A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828800"/>
            <a:ext cx="4038600" cy="4302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quarter" idx="2"/>
          </p:nvPr>
        </p:nvSpPr>
        <p:spPr>
          <a:xfrm>
            <a:off x="4648200" y="1828800"/>
            <a:ext cx="4038600" cy="20748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Content Placeholder 4"/>
          <p:cNvSpPr>
            <a:spLocks noGrp="1"/>
          </p:cNvSpPr>
          <p:nvPr>
            <p:ph sz="quarter" idx="3"/>
          </p:nvPr>
        </p:nvSpPr>
        <p:spPr>
          <a:xfrm>
            <a:off x="4648200" y="4056063"/>
            <a:ext cx="4038600" cy="20748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Date Placeholder 5"/>
          <p:cNvSpPr>
            <a:spLocks noGrp="1"/>
          </p:cNvSpPr>
          <p:nvPr>
            <p:ph type="dt" sz="half" idx="10"/>
          </p:nvPr>
        </p:nvSpPr>
        <p:spPr>
          <a:xfrm>
            <a:off x="457200" y="6248400"/>
            <a:ext cx="1676400" cy="457200"/>
          </a:xfrm>
        </p:spPr>
        <p:txBody>
          <a:bodyPr/>
          <a:lstStyle>
            <a:lvl1pPr>
              <a:defRPr/>
            </a:lvl1pPr>
          </a:lstStyle>
          <a:p>
            <a:endParaRPr lang="en-AU"/>
          </a:p>
        </p:txBody>
      </p:sp>
      <p:sp>
        <p:nvSpPr>
          <p:cNvPr id="7" name="Footer Placeholder 6"/>
          <p:cNvSpPr>
            <a:spLocks noGrp="1"/>
          </p:cNvSpPr>
          <p:nvPr>
            <p:ph type="ftr" sz="quarter" idx="11"/>
          </p:nvPr>
        </p:nvSpPr>
        <p:spPr>
          <a:xfrm>
            <a:off x="3124200" y="6248400"/>
            <a:ext cx="2895600" cy="457200"/>
          </a:xfrm>
        </p:spPr>
        <p:txBody>
          <a:bodyPr/>
          <a:lstStyle>
            <a:lvl1pPr>
              <a:defRPr/>
            </a:lvl1pPr>
          </a:lstStyle>
          <a:p>
            <a:endParaRPr lang="en-AU"/>
          </a:p>
        </p:txBody>
      </p:sp>
      <p:sp>
        <p:nvSpPr>
          <p:cNvPr id="8" name="Slide Number Placeholder 7"/>
          <p:cNvSpPr>
            <a:spLocks noGrp="1"/>
          </p:cNvSpPr>
          <p:nvPr>
            <p:ph type="sldNum" sz="quarter" idx="12"/>
          </p:nvPr>
        </p:nvSpPr>
        <p:spPr>
          <a:xfrm>
            <a:off x="6781800" y="6248400"/>
            <a:ext cx="1905000" cy="457200"/>
          </a:xfrm>
        </p:spPr>
        <p:txBody>
          <a:bodyPr/>
          <a:lstStyle>
            <a:lvl1pPr>
              <a:defRPr/>
            </a:lvl1pPr>
          </a:lstStyle>
          <a:p>
            <a:fld id="{8A26E010-EE8C-4220-B455-8A8B662CF7C6}" type="slidenum">
              <a:rPr lang="en-AU"/>
              <a:pPr/>
              <a:t>‹#›</a:t>
            </a:fld>
            <a:endParaRPr lang="en-A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828800"/>
            <a:ext cx="4038600" cy="4302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648200" y="1828800"/>
            <a:ext cx="4038600" cy="4302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a:xfrm>
            <a:off x="457200" y="6248400"/>
            <a:ext cx="1676400" cy="457200"/>
          </a:xfrm>
        </p:spPr>
        <p:txBody>
          <a:bodyPr/>
          <a:lstStyle>
            <a:lvl1pPr>
              <a:defRPr/>
            </a:lvl1pPr>
          </a:lstStyle>
          <a:p>
            <a:endParaRPr lang="en-AU"/>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AU"/>
          </a:p>
        </p:txBody>
      </p:sp>
      <p:sp>
        <p:nvSpPr>
          <p:cNvPr id="7" name="Slide Number Placeholder 6"/>
          <p:cNvSpPr>
            <a:spLocks noGrp="1"/>
          </p:cNvSpPr>
          <p:nvPr>
            <p:ph type="sldNum" sz="quarter" idx="12"/>
          </p:nvPr>
        </p:nvSpPr>
        <p:spPr>
          <a:xfrm>
            <a:off x="6781800" y="6248400"/>
            <a:ext cx="1905000" cy="457200"/>
          </a:xfrm>
        </p:spPr>
        <p:txBody>
          <a:bodyPr/>
          <a:lstStyle>
            <a:lvl1pPr>
              <a:defRPr/>
            </a:lvl1pPr>
          </a:lstStyle>
          <a:p>
            <a:fld id="{AD7074CA-2E46-41F4-8C71-CA946B841C2F}" type="slidenum">
              <a:rPr lang="en-AU"/>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EBF1C396-8179-40BA-BCE8-6B5F2E0EE83B}" type="slidenum">
              <a:rPr lang="en-AU"/>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6004626C-5B36-46BF-9DA2-80AC4B3E0F6B}" type="slidenum">
              <a:rPr lang="en-AU"/>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828800"/>
            <a:ext cx="4038600" cy="43021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828800"/>
            <a:ext cx="4038600" cy="43021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B95E85D4-F7E4-4C0F-9898-01D0675176C4}" type="slidenum">
              <a:rPr lang="en-AU"/>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endParaRPr lang="en-AU"/>
          </a:p>
        </p:txBody>
      </p:sp>
      <p:sp>
        <p:nvSpPr>
          <p:cNvPr id="8" name="Footer Placeholder 7"/>
          <p:cNvSpPr>
            <a:spLocks noGrp="1"/>
          </p:cNvSpPr>
          <p:nvPr>
            <p:ph type="ftr" sz="quarter" idx="11"/>
          </p:nvPr>
        </p:nvSpPr>
        <p:spPr/>
        <p:txBody>
          <a:bodyPr/>
          <a:lstStyle>
            <a:lvl1pPr>
              <a:defRPr/>
            </a:lvl1pPr>
          </a:lstStyle>
          <a:p>
            <a:endParaRPr lang="en-AU"/>
          </a:p>
        </p:txBody>
      </p:sp>
      <p:sp>
        <p:nvSpPr>
          <p:cNvPr id="9" name="Slide Number Placeholder 8"/>
          <p:cNvSpPr>
            <a:spLocks noGrp="1"/>
          </p:cNvSpPr>
          <p:nvPr>
            <p:ph type="sldNum" sz="quarter" idx="12"/>
          </p:nvPr>
        </p:nvSpPr>
        <p:spPr/>
        <p:txBody>
          <a:bodyPr/>
          <a:lstStyle>
            <a:lvl1pPr>
              <a:defRPr/>
            </a:lvl1pPr>
          </a:lstStyle>
          <a:p>
            <a:fld id="{3B8373ED-9E3F-4F0F-BEEE-F0BC80097DE9}" type="slidenum">
              <a:rPr lang="en-AU"/>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endParaRPr lang="en-AU"/>
          </a:p>
        </p:txBody>
      </p:sp>
      <p:sp>
        <p:nvSpPr>
          <p:cNvPr id="4" name="Footer Placeholder 3"/>
          <p:cNvSpPr>
            <a:spLocks noGrp="1"/>
          </p:cNvSpPr>
          <p:nvPr>
            <p:ph type="ftr" sz="quarter" idx="11"/>
          </p:nvPr>
        </p:nvSpPr>
        <p:spPr/>
        <p:txBody>
          <a:bodyPr/>
          <a:lstStyle>
            <a:lvl1pPr>
              <a:defRPr/>
            </a:lvl1pPr>
          </a:lstStyle>
          <a:p>
            <a:endParaRPr lang="en-AU"/>
          </a:p>
        </p:txBody>
      </p:sp>
      <p:sp>
        <p:nvSpPr>
          <p:cNvPr id="5" name="Slide Number Placeholder 4"/>
          <p:cNvSpPr>
            <a:spLocks noGrp="1"/>
          </p:cNvSpPr>
          <p:nvPr>
            <p:ph type="sldNum" sz="quarter" idx="12"/>
          </p:nvPr>
        </p:nvSpPr>
        <p:spPr/>
        <p:txBody>
          <a:bodyPr/>
          <a:lstStyle>
            <a:lvl1pPr>
              <a:defRPr/>
            </a:lvl1pPr>
          </a:lstStyle>
          <a:p>
            <a:fld id="{E5DF9C33-8589-484F-A34F-20523F39722C}" type="slidenum">
              <a:rPr lang="en-AU"/>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AU"/>
          </a:p>
        </p:txBody>
      </p:sp>
      <p:sp>
        <p:nvSpPr>
          <p:cNvPr id="3" name="Footer Placeholder 2"/>
          <p:cNvSpPr>
            <a:spLocks noGrp="1"/>
          </p:cNvSpPr>
          <p:nvPr>
            <p:ph type="ftr" sz="quarter" idx="11"/>
          </p:nvPr>
        </p:nvSpPr>
        <p:spPr/>
        <p:txBody>
          <a:bodyPr/>
          <a:lstStyle>
            <a:lvl1pPr>
              <a:defRPr/>
            </a:lvl1pPr>
          </a:lstStyle>
          <a:p>
            <a:endParaRPr lang="en-AU"/>
          </a:p>
        </p:txBody>
      </p:sp>
      <p:sp>
        <p:nvSpPr>
          <p:cNvPr id="4" name="Slide Number Placeholder 3"/>
          <p:cNvSpPr>
            <a:spLocks noGrp="1"/>
          </p:cNvSpPr>
          <p:nvPr>
            <p:ph type="sldNum" sz="quarter" idx="12"/>
          </p:nvPr>
        </p:nvSpPr>
        <p:spPr/>
        <p:txBody>
          <a:bodyPr/>
          <a:lstStyle>
            <a:lvl1pPr>
              <a:defRPr/>
            </a:lvl1pPr>
          </a:lstStyle>
          <a:p>
            <a:fld id="{B8AEEADA-1598-43FC-A0F0-44E7EABF6520}" type="slidenum">
              <a:rPr lang="en-AU"/>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1BA517CD-D06B-4517-955E-9F1731DB34E5}" type="slidenum">
              <a:rPr lang="en-AU"/>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F394C358-3776-44F2-B5EA-C932D3B2EA20}" type="slidenum">
              <a:rPr lang="en-AU"/>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9CCFF"/>
        </a:solidFill>
        <a:effectLst/>
      </p:bgPr>
    </p:bg>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bwMode="auto">
          <a:xfrm>
            <a:off x="457200" y="533400"/>
            <a:ext cx="8229600" cy="1143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AU" smtClean="0"/>
              <a:t>Click to edit Master title style</a:t>
            </a:r>
          </a:p>
        </p:txBody>
      </p:sp>
      <p:sp>
        <p:nvSpPr>
          <p:cNvPr id="82947" name="Rectangle 3"/>
          <p:cNvSpPr>
            <a:spLocks noGrp="1" noChangeArrowheads="1"/>
          </p:cNvSpPr>
          <p:nvPr>
            <p:ph type="body" idx="1"/>
          </p:nvPr>
        </p:nvSpPr>
        <p:spPr bwMode="auto">
          <a:xfrm>
            <a:off x="457200" y="1828800"/>
            <a:ext cx="8229600" cy="4302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p>
        </p:txBody>
      </p:sp>
      <p:sp>
        <p:nvSpPr>
          <p:cNvPr id="82948" name="Rectangle 4"/>
          <p:cNvSpPr>
            <a:spLocks noGrp="1" noChangeArrowheads="1"/>
          </p:cNvSpPr>
          <p:nvPr>
            <p:ph type="dt" sz="half" idx="2"/>
          </p:nvPr>
        </p:nvSpPr>
        <p:spPr bwMode="auto">
          <a:xfrm>
            <a:off x="457200" y="6248400"/>
            <a:ext cx="1676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atin typeface="Arial" charset="0"/>
              </a:defRPr>
            </a:lvl1pPr>
          </a:lstStyle>
          <a:p>
            <a:endParaRPr lang="en-AU"/>
          </a:p>
        </p:txBody>
      </p:sp>
      <p:sp>
        <p:nvSpPr>
          <p:cNvPr id="8294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atin typeface="Arial" charset="0"/>
              </a:defRPr>
            </a:lvl1pPr>
          </a:lstStyle>
          <a:p>
            <a:endParaRPr lang="en-AU"/>
          </a:p>
        </p:txBody>
      </p:sp>
      <p:sp>
        <p:nvSpPr>
          <p:cNvPr id="82950" name="Rectangle 6"/>
          <p:cNvSpPr>
            <a:spLocks noGrp="1" noChangeArrowheads="1"/>
          </p:cNvSpPr>
          <p:nvPr>
            <p:ph type="sldNum" sz="quarter" idx="4"/>
          </p:nvPr>
        </p:nvSpPr>
        <p:spPr bwMode="auto">
          <a:xfrm>
            <a:off x="6781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atin typeface="Arial" charset="0"/>
              </a:defRPr>
            </a:lvl1pPr>
          </a:lstStyle>
          <a:p>
            <a:fld id="{4772EF4F-0A60-4F4C-817D-522FBB81F1C0}" type="slidenum">
              <a:rPr lang="en-AU"/>
              <a:pPr/>
              <a:t>‹#›</a:t>
            </a:fld>
            <a:endParaRPr lang="en-AU"/>
          </a:p>
        </p:txBody>
      </p:sp>
      <p:grpSp>
        <p:nvGrpSpPr>
          <p:cNvPr id="82951" name="Group 7"/>
          <p:cNvGrpSpPr>
            <a:grpSpLocks/>
          </p:cNvGrpSpPr>
          <p:nvPr/>
        </p:nvGrpSpPr>
        <p:grpSpPr bwMode="auto">
          <a:xfrm>
            <a:off x="279400" y="152400"/>
            <a:ext cx="8686800" cy="1600200"/>
            <a:chOff x="176" y="96"/>
            <a:chExt cx="5472" cy="1008"/>
          </a:xfrm>
        </p:grpSpPr>
        <p:sp>
          <p:nvSpPr>
            <p:cNvPr id="82952" name="Line 8"/>
            <p:cNvSpPr>
              <a:spLocks noChangeShapeType="1"/>
            </p:cNvSpPr>
            <p:nvPr/>
          </p:nvSpPr>
          <p:spPr bwMode="auto">
            <a:xfrm flipH="1">
              <a:off x="288" y="1104"/>
              <a:ext cx="5232" cy="0"/>
            </a:xfrm>
            <a:prstGeom prst="line">
              <a:avLst/>
            </a:prstGeom>
            <a:noFill/>
            <a:ln w="12700">
              <a:solidFill>
                <a:schemeClr val="tx1"/>
              </a:solidFill>
              <a:round/>
              <a:headEnd/>
              <a:tailEnd/>
            </a:ln>
            <a:effectLst/>
          </p:spPr>
          <p:txBody>
            <a:bodyPr/>
            <a:lstStyle/>
            <a:p>
              <a:endParaRPr lang="en-AU"/>
            </a:p>
          </p:txBody>
        </p:sp>
        <p:sp>
          <p:nvSpPr>
            <p:cNvPr id="82953" name="Rectangle 9"/>
            <p:cNvSpPr>
              <a:spLocks noChangeArrowheads="1"/>
            </p:cNvSpPr>
            <p:nvPr/>
          </p:nvSpPr>
          <p:spPr bwMode="auto">
            <a:xfrm>
              <a:off x="5504" y="96"/>
              <a:ext cx="144" cy="144"/>
            </a:xfrm>
            <a:prstGeom prst="rect">
              <a:avLst/>
            </a:prstGeom>
            <a:solidFill>
              <a:schemeClr val="bg2"/>
            </a:solidFill>
            <a:ln w="12700">
              <a:solidFill>
                <a:schemeClr val="tx1"/>
              </a:solidFill>
              <a:miter lim="800000"/>
              <a:headEnd/>
              <a:tailEnd/>
            </a:ln>
            <a:effectLst/>
          </p:spPr>
          <p:txBody>
            <a:bodyPr wrap="none" anchor="ctr"/>
            <a:lstStyle/>
            <a:p>
              <a:pPr algn="ctr"/>
              <a:endParaRPr lang="en-US" sz="2400"/>
            </a:p>
          </p:txBody>
        </p:sp>
        <p:sp>
          <p:nvSpPr>
            <p:cNvPr id="82954" name="Rectangle 10"/>
            <p:cNvSpPr>
              <a:spLocks noChangeArrowheads="1"/>
            </p:cNvSpPr>
            <p:nvPr/>
          </p:nvSpPr>
          <p:spPr bwMode="auto">
            <a:xfrm>
              <a:off x="176" y="96"/>
              <a:ext cx="5326" cy="144"/>
            </a:xfrm>
            <a:prstGeom prst="rect">
              <a:avLst/>
            </a:prstGeom>
            <a:solidFill>
              <a:schemeClr val="accent2"/>
            </a:solidFill>
            <a:ln w="12700">
              <a:solidFill>
                <a:schemeClr val="tx1"/>
              </a:solidFill>
              <a:miter lim="800000"/>
              <a:headEnd/>
              <a:tailEnd/>
            </a:ln>
            <a:effectLst/>
          </p:spPr>
          <p:txBody>
            <a:bodyPr wrap="none" anchor="ctr"/>
            <a:lstStyle/>
            <a:p>
              <a:pPr algn="ctr"/>
              <a:endParaRPr lang="en-US" sz="2400"/>
            </a:p>
          </p:txBody>
        </p:sp>
        <p:sp>
          <p:nvSpPr>
            <p:cNvPr id="82955" name="Rectangle 11"/>
            <p:cNvSpPr>
              <a:spLocks noChangeArrowheads="1"/>
            </p:cNvSpPr>
            <p:nvPr/>
          </p:nvSpPr>
          <p:spPr bwMode="auto">
            <a:xfrm>
              <a:off x="176" y="240"/>
              <a:ext cx="5326" cy="88"/>
            </a:xfrm>
            <a:prstGeom prst="rect">
              <a:avLst/>
            </a:prstGeom>
            <a:solidFill>
              <a:schemeClr val="bg2"/>
            </a:solidFill>
            <a:ln w="12700">
              <a:solidFill>
                <a:schemeClr val="tx1"/>
              </a:solidFill>
              <a:miter lim="800000"/>
              <a:headEnd/>
              <a:tailEnd/>
            </a:ln>
            <a:effectLst/>
          </p:spPr>
          <p:txBody>
            <a:bodyPr wrap="none" anchor="ctr"/>
            <a:lstStyle/>
            <a:p>
              <a:pPr algn="ctr"/>
              <a:endParaRPr lang="en-US" sz="2400"/>
            </a:p>
          </p:txBody>
        </p:sp>
        <p:sp>
          <p:nvSpPr>
            <p:cNvPr id="82956" name="Rectangle 12"/>
            <p:cNvSpPr>
              <a:spLocks noChangeArrowheads="1"/>
            </p:cNvSpPr>
            <p:nvPr/>
          </p:nvSpPr>
          <p:spPr bwMode="auto">
            <a:xfrm>
              <a:off x="5504" y="241"/>
              <a:ext cx="144" cy="86"/>
            </a:xfrm>
            <a:prstGeom prst="rect">
              <a:avLst/>
            </a:prstGeom>
            <a:solidFill>
              <a:schemeClr val="accent2"/>
            </a:solidFill>
            <a:ln w="12700">
              <a:solidFill>
                <a:schemeClr val="tx1"/>
              </a:solidFill>
              <a:miter lim="800000"/>
              <a:headEnd/>
              <a:tailEnd/>
            </a:ln>
            <a:effectLst/>
          </p:spPr>
          <p:txBody>
            <a:bodyPr wrap="none" anchor="ctr"/>
            <a:lstStyle/>
            <a:p>
              <a:pPr algn="ctr"/>
              <a:endParaRPr lang="en-US" sz="2400"/>
            </a:p>
          </p:txBody>
        </p:sp>
      </p:gr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Lst>
  <p:timing>
    <p:tnLst>
      <p:par>
        <p:cTn id="1" dur="indefinite" restart="never" nodeType="tmRoot"/>
      </p:par>
    </p:tnLst>
  </p:timing>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Times New Roman" pitchFamily="18" charset="0"/>
        </a:defRPr>
      </a:lvl2pPr>
      <a:lvl3pPr algn="l" rtl="0" fontAlgn="base">
        <a:spcBef>
          <a:spcPct val="0"/>
        </a:spcBef>
        <a:spcAft>
          <a:spcPct val="0"/>
        </a:spcAft>
        <a:defRPr sz="4400">
          <a:solidFill>
            <a:schemeClr val="tx2"/>
          </a:solidFill>
          <a:latin typeface="Times New Roman" pitchFamily="18" charset="0"/>
        </a:defRPr>
      </a:lvl3pPr>
      <a:lvl4pPr algn="l" rtl="0" fontAlgn="base">
        <a:spcBef>
          <a:spcPct val="0"/>
        </a:spcBef>
        <a:spcAft>
          <a:spcPct val="0"/>
        </a:spcAft>
        <a:defRPr sz="4400">
          <a:solidFill>
            <a:schemeClr val="tx2"/>
          </a:solidFill>
          <a:latin typeface="Times New Roman" pitchFamily="18" charset="0"/>
        </a:defRPr>
      </a:lvl4pPr>
      <a:lvl5pPr algn="l" rtl="0" fontAlgn="base">
        <a:spcBef>
          <a:spcPct val="0"/>
        </a:spcBef>
        <a:spcAft>
          <a:spcPct val="0"/>
        </a:spcAft>
        <a:defRPr sz="4400">
          <a:solidFill>
            <a:schemeClr val="tx2"/>
          </a:solidFill>
          <a:latin typeface="Times New Roman" pitchFamily="18" charset="0"/>
        </a:defRPr>
      </a:lvl5pPr>
      <a:lvl6pPr marL="457200" algn="l" rtl="0" fontAlgn="base">
        <a:spcBef>
          <a:spcPct val="0"/>
        </a:spcBef>
        <a:spcAft>
          <a:spcPct val="0"/>
        </a:spcAft>
        <a:defRPr sz="4400">
          <a:solidFill>
            <a:schemeClr val="tx2"/>
          </a:solidFill>
          <a:latin typeface="Times New Roman" pitchFamily="18" charset="0"/>
        </a:defRPr>
      </a:lvl6pPr>
      <a:lvl7pPr marL="914400" algn="l" rtl="0" fontAlgn="base">
        <a:spcBef>
          <a:spcPct val="0"/>
        </a:spcBef>
        <a:spcAft>
          <a:spcPct val="0"/>
        </a:spcAft>
        <a:defRPr sz="4400">
          <a:solidFill>
            <a:schemeClr val="tx2"/>
          </a:solidFill>
          <a:latin typeface="Times New Roman" pitchFamily="18" charset="0"/>
        </a:defRPr>
      </a:lvl7pPr>
      <a:lvl8pPr marL="1371600" algn="l" rtl="0" fontAlgn="base">
        <a:spcBef>
          <a:spcPct val="0"/>
        </a:spcBef>
        <a:spcAft>
          <a:spcPct val="0"/>
        </a:spcAft>
        <a:defRPr sz="4400">
          <a:solidFill>
            <a:schemeClr val="tx2"/>
          </a:solidFill>
          <a:latin typeface="Times New Roman" pitchFamily="18" charset="0"/>
        </a:defRPr>
      </a:lvl8pPr>
      <a:lvl9pPr marL="1828800" algn="l" rtl="0" fontAlgn="base">
        <a:spcBef>
          <a:spcPct val="0"/>
        </a:spcBef>
        <a:spcAft>
          <a:spcPct val="0"/>
        </a:spcAft>
        <a:defRPr sz="4400">
          <a:solidFill>
            <a:schemeClr val="tx2"/>
          </a:solidFill>
          <a:latin typeface="Times New Roman" pitchFamily="18" charset="0"/>
        </a:defRPr>
      </a:lvl9pPr>
    </p:titleStyle>
    <p:bodyStyle>
      <a:lvl1pPr marL="469900" indent="-469900" algn="l" rtl="0" fontAlgn="base">
        <a:spcBef>
          <a:spcPct val="20000"/>
        </a:spcBef>
        <a:spcAft>
          <a:spcPct val="0"/>
        </a:spcAft>
        <a:buClr>
          <a:schemeClr val="bg2"/>
        </a:buClr>
        <a:buSzPct val="70000"/>
        <a:buFont typeface="Wingdings" pitchFamily="2" charset="2"/>
        <a:buChar char="o"/>
        <a:defRPr sz="3200">
          <a:solidFill>
            <a:schemeClr val="tx1"/>
          </a:solidFill>
          <a:latin typeface="+mn-lt"/>
          <a:ea typeface="+mn-ea"/>
          <a:cs typeface="+mn-cs"/>
        </a:defRPr>
      </a:lvl1pPr>
      <a:lvl2pPr marL="908050" indent="-436563" algn="l" rtl="0" fontAlgn="base">
        <a:spcBef>
          <a:spcPct val="20000"/>
        </a:spcBef>
        <a:spcAft>
          <a:spcPct val="0"/>
        </a:spcAft>
        <a:buClr>
          <a:schemeClr val="accent2"/>
        </a:buClr>
        <a:buSzPct val="75000"/>
        <a:buFont typeface="Wingdings" pitchFamily="2" charset="2"/>
        <a:buChar char="n"/>
        <a:defRPr sz="2800">
          <a:solidFill>
            <a:schemeClr val="tx1"/>
          </a:solidFill>
          <a:latin typeface="+mn-lt"/>
        </a:defRPr>
      </a:lvl2pPr>
      <a:lvl3pPr marL="1377950" indent="-468313" algn="l" rtl="0" fontAlgn="base">
        <a:spcBef>
          <a:spcPct val="20000"/>
        </a:spcBef>
        <a:spcAft>
          <a:spcPct val="0"/>
        </a:spcAft>
        <a:buClr>
          <a:schemeClr val="bg2"/>
        </a:buClr>
        <a:buSzPct val="65000"/>
        <a:buFont typeface="Wingdings" pitchFamily="2" charset="2"/>
        <a:buChar char="o"/>
        <a:defRPr sz="2400">
          <a:solidFill>
            <a:schemeClr val="tx1"/>
          </a:solidFill>
          <a:latin typeface="+mn-lt"/>
        </a:defRPr>
      </a:lvl3pPr>
      <a:lvl4pPr marL="1827213" indent="-438150" algn="l" rtl="0" fontAlgn="base">
        <a:spcBef>
          <a:spcPct val="20000"/>
        </a:spcBef>
        <a:spcAft>
          <a:spcPct val="0"/>
        </a:spcAft>
        <a:buClr>
          <a:schemeClr val="accent2"/>
        </a:buClr>
        <a:buSzPct val="75000"/>
        <a:buFont typeface="Wingdings" pitchFamily="2" charset="2"/>
        <a:buChar char="n"/>
        <a:defRPr sz="2000">
          <a:solidFill>
            <a:schemeClr val="tx1"/>
          </a:solidFill>
          <a:latin typeface="+mn-lt"/>
        </a:defRPr>
      </a:lvl4pPr>
      <a:lvl5pPr marL="2297113" indent="-468313" algn="l" rtl="0" fontAlgn="base">
        <a:spcBef>
          <a:spcPct val="20000"/>
        </a:spcBef>
        <a:spcAft>
          <a:spcPct val="0"/>
        </a:spcAft>
        <a:buClr>
          <a:schemeClr val="accent1"/>
        </a:buClr>
        <a:buSzPct val="50000"/>
        <a:buFont typeface="Wingdings" pitchFamily="2" charset="2"/>
        <a:buChar char="o"/>
        <a:defRPr sz="2000">
          <a:solidFill>
            <a:schemeClr val="tx1"/>
          </a:solidFill>
          <a:latin typeface="+mn-lt"/>
        </a:defRPr>
      </a:lvl5pPr>
      <a:lvl6pPr marL="2754313" indent="-468313" algn="l" rtl="0" fontAlgn="base">
        <a:spcBef>
          <a:spcPct val="20000"/>
        </a:spcBef>
        <a:spcAft>
          <a:spcPct val="0"/>
        </a:spcAft>
        <a:buClr>
          <a:schemeClr val="accent1"/>
        </a:buClr>
        <a:buSzPct val="50000"/>
        <a:buFont typeface="Wingdings" pitchFamily="2" charset="2"/>
        <a:buChar char="o"/>
        <a:defRPr sz="2000">
          <a:solidFill>
            <a:schemeClr val="tx1"/>
          </a:solidFill>
          <a:latin typeface="+mn-lt"/>
        </a:defRPr>
      </a:lvl6pPr>
      <a:lvl7pPr marL="3211513" indent="-468313" algn="l" rtl="0" fontAlgn="base">
        <a:spcBef>
          <a:spcPct val="20000"/>
        </a:spcBef>
        <a:spcAft>
          <a:spcPct val="0"/>
        </a:spcAft>
        <a:buClr>
          <a:schemeClr val="accent1"/>
        </a:buClr>
        <a:buSzPct val="50000"/>
        <a:buFont typeface="Wingdings" pitchFamily="2" charset="2"/>
        <a:buChar char="o"/>
        <a:defRPr sz="2000">
          <a:solidFill>
            <a:schemeClr val="tx1"/>
          </a:solidFill>
          <a:latin typeface="+mn-lt"/>
        </a:defRPr>
      </a:lvl7pPr>
      <a:lvl8pPr marL="3668713" indent="-468313" algn="l" rtl="0" fontAlgn="base">
        <a:spcBef>
          <a:spcPct val="20000"/>
        </a:spcBef>
        <a:spcAft>
          <a:spcPct val="0"/>
        </a:spcAft>
        <a:buClr>
          <a:schemeClr val="accent1"/>
        </a:buClr>
        <a:buSzPct val="50000"/>
        <a:buFont typeface="Wingdings" pitchFamily="2" charset="2"/>
        <a:buChar char="o"/>
        <a:defRPr sz="2000">
          <a:solidFill>
            <a:schemeClr val="tx1"/>
          </a:solidFill>
          <a:latin typeface="+mn-lt"/>
        </a:defRPr>
      </a:lvl8pPr>
      <a:lvl9pPr marL="4125913" indent="-468313" algn="l" rtl="0" fontAlgn="base">
        <a:spcBef>
          <a:spcPct val="20000"/>
        </a:spcBef>
        <a:spcAft>
          <a:spcPct val="0"/>
        </a:spcAft>
        <a:buClr>
          <a:schemeClr val="accent1"/>
        </a:buClr>
        <a:buSzPct val="50000"/>
        <a:buFont typeface="Wingdings" pitchFamily="2" charset="2"/>
        <a:buChar char="o"/>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images.google.com/imgres?imgurl=http://www.sfbctc.org/82304-fertilisation.jpg&amp;imgrefurl=http://www.sfbctc.org/82304-ol-science.htm&amp;h=235&amp;w=294&amp;sz=19&amp;hl=en&amp;start=2&amp;tbnid=bmAhqR7IvATuBM:&amp;tbnh=92&amp;tbnw=115&amp;prev=/images?q=fertilisation&amp;svnum=10&amp;hl=en&amp;rls=SUNA,SUNA:2006-41,SUNA:en&amp;sa=G" TargetMode="Externa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images.google.com/imgres?imgurl=http://www.accelrys.com/reference/gallery/life/dna_cpk_lg.jpg&amp;imgrefurl=http://www.accelrys.com/reference/gallery/ls_dna.html&amp;h=589&amp;w=576&amp;sz=65&amp;hl=en&amp;start=2&amp;tbnid=GscR4MmWKgXrtM:&amp;tbnh=135&amp;tbnw=132&amp;prev=/images?q=DNA&amp;svnum=10&amp;hl=en&amp;rls=SUNA,SUNA:2006-41,SUNA:en&amp;sa=G" TargetMode="Externa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images.google.com.au/imgres?imgurl=http://z.about.com/d/biology/1/0/_/2/eggsperm.jpg&amp;imgrefurl=http://biology.about.com/library/weekly/aa091400a.htm&amp;h=280&amp;w=350&amp;sz=22&amp;hl=en&amp;start=6&amp;tbnid=Cib86pwcwJOpQM:&amp;tbnh=96&amp;tbnw=120&amp;prev=/images?q=human+ovum&amp;gbv=2&amp;ndsp=20&amp;svnum=10&amp;hl=en&amp;sa=N" TargetMode="Externa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2.xml"/><Relationship Id="rId4" Type="http://schemas.openxmlformats.org/officeDocument/2006/relationships/image" Target="../media/image11.wmf"/></Relationships>
</file>

<file path=ppt/slides/_rels/slide2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p:txBody>
          <a:bodyPr/>
          <a:lstStyle/>
          <a:p>
            <a:pPr algn="ctr"/>
            <a:r>
              <a:rPr lang="en-AU" sz="8000">
                <a:latin typeface="Arial" charset="0"/>
              </a:rPr>
              <a:t>Genetics</a:t>
            </a:r>
          </a:p>
        </p:txBody>
      </p:sp>
      <p:sp>
        <p:nvSpPr>
          <p:cNvPr id="6147" name="Rectangle 3"/>
          <p:cNvSpPr>
            <a:spLocks noGrp="1" noChangeArrowheads="1"/>
          </p:cNvSpPr>
          <p:nvPr>
            <p:ph type="subTitle" idx="1"/>
          </p:nvPr>
        </p:nvSpPr>
        <p:spPr/>
        <p:txBody>
          <a:bodyPr/>
          <a:lstStyle/>
          <a:p>
            <a:pPr algn="ctr"/>
            <a:r>
              <a:rPr lang="en-AU"/>
              <a:t>More than just a little puddle of life!</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en-AU"/>
              <a:t>Traits </a:t>
            </a:r>
            <a:r>
              <a:rPr lang="en-AU" sz="1600"/>
              <a:t>(continued)</a:t>
            </a:r>
          </a:p>
        </p:txBody>
      </p:sp>
      <p:sp>
        <p:nvSpPr>
          <p:cNvPr id="89091" name="Rectangle 3"/>
          <p:cNvSpPr>
            <a:spLocks noGrp="1" noChangeArrowheads="1"/>
          </p:cNvSpPr>
          <p:nvPr>
            <p:ph type="body" idx="1"/>
          </p:nvPr>
        </p:nvSpPr>
        <p:spPr/>
        <p:txBody>
          <a:bodyPr/>
          <a:lstStyle/>
          <a:p>
            <a:r>
              <a:rPr lang="en-AU" sz="2800"/>
              <a:t>Mendel cross-pollinated true-breeding plants with contrasting traits. For example, he took the pollen from a plant with round seeds and placed it on the flower of a plant with wrinkled seeds. </a:t>
            </a:r>
          </a:p>
          <a:p>
            <a:r>
              <a:rPr lang="en-AU" sz="2800"/>
              <a:t>He found that all the offspring (called the </a:t>
            </a:r>
            <a:r>
              <a:rPr lang="en-AU" sz="2800" b="1"/>
              <a:t>F</a:t>
            </a:r>
            <a:r>
              <a:rPr lang="en-AU" sz="2800"/>
              <a:t>1 </a:t>
            </a:r>
            <a:r>
              <a:rPr lang="en-AU" sz="2800" b="1"/>
              <a:t>generation</a:t>
            </a:r>
            <a:r>
              <a:rPr lang="en-AU" sz="2800"/>
              <a:t>) were like one of their parents. </a:t>
            </a:r>
          </a:p>
          <a:p>
            <a:r>
              <a:rPr lang="en-AU" sz="2800"/>
              <a:t>When these offspring were cross-pollinated among themselves, their offspring (the </a:t>
            </a:r>
            <a:r>
              <a:rPr lang="en-AU" sz="2800" b="1"/>
              <a:t>F</a:t>
            </a:r>
            <a:r>
              <a:rPr lang="en-AU" sz="2800"/>
              <a:t>2 </a:t>
            </a:r>
            <a:r>
              <a:rPr lang="en-AU" sz="2800" b="1"/>
              <a:t>generation</a:t>
            </a:r>
            <a:r>
              <a:rPr lang="en-AU" sz="2800"/>
              <a:t>) showed both traits.</a:t>
            </a:r>
          </a:p>
          <a:p>
            <a:endParaRPr lang="en-AU"/>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6" name="Picture 4"/>
          <p:cNvPicPr>
            <a:picLocks noGrp="1" noChangeAspect="1" noChangeArrowheads="1"/>
          </p:cNvPicPr>
          <p:nvPr>
            <p:ph type="body" idx="4294967295"/>
          </p:nvPr>
        </p:nvPicPr>
        <p:blipFill>
          <a:blip r:embed="rId2" cstate="print"/>
          <a:srcRect/>
          <a:stretch>
            <a:fillRect/>
          </a:stretch>
        </p:blipFill>
        <p:spPr>
          <a:xfrm>
            <a:off x="0" y="0"/>
            <a:ext cx="9144000" cy="6858000"/>
          </a:xfrm>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en-AU" b="1"/>
              <a:t>Mendel's Dominating Genetics</a:t>
            </a:r>
            <a:r>
              <a:rPr lang="en-AU"/>
              <a:t> </a:t>
            </a:r>
          </a:p>
        </p:txBody>
      </p:sp>
      <p:sp>
        <p:nvSpPr>
          <p:cNvPr id="91139" name="Rectangle 3"/>
          <p:cNvSpPr>
            <a:spLocks noGrp="1" noChangeArrowheads="1"/>
          </p:cNvSpPr>
          <p:nvPr>
            <p:ph type="body" idx="1"/>
          </p:nvPr>
        </p:nvSpPr>
        <p:spPr>
          <a:xfrm>
            <a:off x="152400" y="1828800"/>
            <a:ext cx="8763000" cy="4800600"/>
          </a:xfrm>
        </p:spPr>
        <p:txBody>
          <a:bodyPr/>
          <a:lstStyle/>
          <a:p>
            <a:r>
              <a:rPr lang="en-AU" sz="2800"/>
              <a:t>Mendel studied 28 000 pea plants, consistently obtaining similar results: </a:t>
            </a:r>
          </a:p>
          <a:p>
            <a:pPr>
              <a:buFont typeface="Wingdings" pitchFamily="2" charset="2"/>
              <a:buNone/>
            </a:pPr>
            <a:r>
              <a:rPr lang="en-AU" sz="2800"/>
              <a:t>	• the </a:t>
            </a:r>
            <a:r>
              <a:rPr lang="en-AU" sz="2800" b="1"/>
              <a:t>dominant trait - </a:t>
            </a:r>
            <a:r>
              <a:rPr lang="en-AU" sz="2800"/>
              <a:t>this is the trait that appeared in the first, F1, generation.</a:t>
            </a:r>
          </a:p>
          <a:p>
            <a:pPr>
              <a:buFont typeface="Wingdings" pitchFamily="2" charset="2"/>
              <a:buNone/>
            </a:pPr>
            <a:r>
              <a:rPr lang="en-AU" sz="2800"/>
              <a:t>	• the </a:t>
            </a:r>
            <a:r>
              <a:rPr lang="en-AU" sz="2800" b="1"/>
              <a:t>recessive trait - </a:t>
            </a:r>
            <a:r>
              <a:rPr lang="en-AU" sz="2800"/>
              <a:t>this is the trait that was ‘masked’ in the F1 generation and reappeared in the second, F2, generation.</a:t>
            </a:r>
          </a:p>
          <a:p>
            <a:r>
              <a:rPr lang="en-AU" sz="2800"/>
              <a:t>Based on his observations, Mendel concluded that pea plants possess two </a:t>
            </a:r>
            <a:r>
              <a:rPr lang="en-AU" sz="2800" b="1"/>
              <a:t>hereditary factors </a:t>
            </a:r>
            <a:r>
              <a:rPr lang="en-AU" sz="2800"/>
              <a:t>for each characteristic. These factors separate from each other and pass into gametes.</a:t>
            </a:r>
            <a:r>
              <a:rPr lang="en-AU"/>
              <a:t>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r>
              <a:rPr lang="en-AU" b="1"/>
              <a:t>Gametes</a:t>
            </a:r>
            <a:r>
              <a:rPr lang="en-AU"/>
              <a:t> </a:t>
            </a:r>
          </a:p>
        </p:txBody>
      </p:sp>
      <p:sp>
        <p:nvSpPr>
          <p:cNvPr id="92163" name="Rectangle 3"/>
          <p:cNvSpPr>
            <a:spLocks noGrp="1" noChangeArrowheads="1"/>
          </p:cNvSpPr>
          <p:nvPr>
            <p:ph type="body" sz="half" idx="1"/>
          </p:nvPr>
        </p:nvSpPr>
        <p:spPr>
          <a:xfrm>
            <a:off x="228600" y="1828800"/>
            <a:ext cx="4495800" cy="4302125"/>
          </a:xfrm>
        </p:spPr>
        <p:txBody>
          <a:bodyPr/>
          <a:lstStyle/>
          <a:p>
            <a:r>
              <a:rPr lang="en-AU" sz="2800"/>
              <a:t>Are the reproductive cells, called ova (eggs) in females and sperm in males, that combine to form the first cell of a new organism.</a:t>
            </a:r>
          </a:p>
          <a:p>
            <a:r>
              <a:rPr lang="en-AU" sz="2800"/>
              <a:t>Each new organism receives one hereditary factor from each  parent.</a:t>
            </a:r>
            <a:r>
              <a:rPr lang="en-AU" sz="2400"/>
              <a:t> </a:t>
            </a:r>
          </a:p>
          <a:p>
            <a:endParaRPr lang="en-AU" sz="2400"/>
          </a:p>
        </p:txBody>
      </p:sp>
      <p:sp>
        <p:nvSpPr>
          <p:cNvPr id="92165" name="Rectangle 5"/>
          <p:cNvSpPr>
            <a:spLocks noGrp="1" noChangeArrowheads="1"/>
          </p:cNvSpPr>
          <p:nvPr>
            <p:ph sz="quarter" idx="3"/>
          </p:nvPr>
        </p:nvSpPr>
        <p:spPr>
          <a:xfrm>
            <a:off x="4800600" y="4038600"/>
            <a:ext cx="4114800" cy="2074863"/>
          </a:xfrm>
        </p:spPr>
        <p:txBody>
          <a:bodyPr/>
          <a:lstStyle/>
          <a:p>
            <a:r>
              <a:rPr lang="en-AU" sz="2800"/>
              <a:t>The factors do not blend with each other, but act as independent units.</a:t>
            </a:r>
          </a:p>
        </p:txBody>
      </p:sp>
      <p:pic>
        <p:nvPicPr>
          <p:cNvPr id="92166" name="Picture 6" descr="82304-fertilisation">
            <a:hlinkClick r:id="rId2"/>
          </p:cNvPr>
          <p:cNvPicPr>
            <a:picLocks noGrp="1" noChangeAspect="1" noChangeArrowheads="1"/>
          </p:cNvPicPr>
          <p:nvPr>
            <p:ph sz="quarter" idx="2"/>
          </p:nvPr>
        </p:nvPicPr>
        <p:blipFill>
          <a:blip r:embed="rId3" cstate="print"/>
          <a:srcRect/>
          <a:stretch>
            <a:fillRect/>
          </a:stretch>
        </p:blipFill>
        <p:spPr>
          <a:xfrm>
            <a:off x="4876800" y="609600"/>
            <a:ext cx="4038600" cy="3230563"/>
          </a:xfrm>
          <a:no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3"/>
          <p:cNvSpPr>
            <a:spLocks noGrp="1" noChangeArrowheads="1"/>
          </p:cNvSpPr>
          <p:nvPr>
            <p:ph type="body" idx="1"/>
          </p:nvPr>
        </p:nvSpPr>
        <p:spPr/>
        <p:txBody>
          <a:bodyPr/>
          <a:lstStyle/>
          <a:p>
            <a:r>
              <a:rPr lang="en-AU" sz="2800"/>
              <a:t>Mendel published his work in 1866, but it was poorly understood and largely ignored by the scientific world.</a:t>
            </a:r>
          </a:p>
          <a:p>
            <a:r>
              <a:rPr lang="en-AU" sz="2800"/>
              <a:t>It was not until 1900 that his work was ‘rediscovered’ and its importance appreciated. Three scientists (H. De Vries in Holland, C. Correns in Germany and E. van Tschermak-Seysenegg in Austria) working independently reached the same conclusions that Mendel had 34 years earlier.</a:t>
            </a:r>
          </a:p>
          <a:p>
            <a:endParaRPr lang="en-AU"/>
          </a:p>
        </p:txBody>
      </p:sp>
      <p:pic>
        <p:nvPicPr>
          <p:cNvPr id="93188" name="Picture 4" descr="ovum"/>
          <p:cNvPicPr>
            <a:picLocks noGrp="1" noChangeAspect="1" noChangeArrowheads="1"/>
          </p:cNvPicPr>
          <p:nvPr>
            <p:ph type="title"/>
          </p:nvPr>
        </p:nvPicPr>
        <p:blipFill>
          <a:blip r:embed="rId2" cstate="print"/>
          <a:srcRect/>
          <a:stretch>
            <a:fillRect/>
          </a:stretch>
        </p:blipFill>
        <p:spPr>
          <a:xfrm>
            <a:off x="228600" y="533400"/>
            <a:ext cx="1187450" cy="1143000"/>
          </a:xfrm>
          <a:noFill/>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en-AU" b="1"/>
              <a:t>Genes</a:t>
            </a:r>
          </a:p>
        </p:txBody>
      </p:sp>
      <p:sp>
        <p:nvSpPr>
          <p:cNvPr id="95240" name="Rectangle 8"/>
          <p:cNvSpPr>
            <a:spLocks noGrp="1" noChangeArrowheads="1"/>
          </p:cNvSpPr>
          <p:nvPr>
            <p:ph sz="quarter" idx="1"/>
          </p:nvPr>
        </p:nvSpPr>
        <p:spPr>
          <a:xfrm>
            <a:off x="228600" y="1828800"/>
            <a:ext cx="5334000" cy="1752600"/>
          </a:xfrm>
        </p:spPr>
        <p:txBody>
          <a:bodyPr/>
          <a:lstStyle/>
          <a:p>
            <a:r>
              <a:rPr lang="en-AU" sz="2800"/>
              <a:t>We now call Mendel’s factors ‘genes’. A </a:t>
            </a:r>
            <a:r>
              <a:rPr lang="en-AU" sz="2800" b="1"/>
              <a:t>gene </a:t>
            </a:r>
            <a:r>
              <a:rPr lang="en-AU" sz="2800"/>
              <a:t>is a hereditary unit that controls a particular characteristic. </a:t>
            </a:r>
          </a:p>
          <a:p>
            <a:pPr>
              <a:buFont typeface="Wingdings" pitchFamily="2" charset="2"/>
              <a:buNone/>
            </a:pPr>
            <a:endParaRPr lang="en-AU" sz="2800"/>
          </a:p>
        </p:txBody>
      </p:sp>
      <p:sp>
        <p:nvSpPr>
          <p:cNvPr id="95235" name="Rectangle 3"/>
          <p:cNvSpPr>
            <a:spLocks noGrp="1" noChangeArrowheads="1"/>
          </p:cNvSpPr>
          <p:nvPr>
            <p:ph type="body" sz="half" idx="3"/>
          </p:nvPr>
        </p:nvSpPr>
        <p:spPr>
          <a:xfrm>
            <a:off x="228600" y="3733800"/>
            <a:ext cx="8915400" cy="3124200"/>
          </a:xfrm>
        </p:spPr>
        <p:txBody>
          <a:bodyPr/>
          <a:lstStyle/>
          <a:p>
            <a:r>
              <a:rPr lang="en-AU" sz="2800"/>
              <a:t>Many thousands of genes are located in each of the cells of your body. Together, your genes can be thought of as a set of instructions or genetic program that determines your eye colour, body size, skin type and the many other characteristics that make you what you are.</a:t>
            </a:r>
          </a:p>
          <a:p>
            <a:r>
              <a:rPr lang="en-AU" sz="2800"/>
              <a:t>Each gene is made of a chemical called </a:t>
            </a:r>
            <a:r>
              <a:rPr lang="en-AU" sz="2800" b="1"/>
              <a:t>deoxyribonucleic acid </a:t>
            </a:r>
            <a:r>
              <a:rPr lang="en-AU" sz="2800"/>
              <a:t>or </a:t>
            </a:r>
            <a:r>
              <a:rPr lang="en-AU" sz="2800" b="1"/>
              <a:t>DNA </a:t>
            </a:r>
            <a:r>
              <a:rPr lang="en-AU" sz="2800"/>
              <a:t>for short.</a:t>
            </a:r>
          </a:p>
        </p:txBody>
      </p:sp>
      <p:pic>
        <p:nvPicPr>
          <p:cNvPr id="95239" name="Picture 7" descr="dna_cpk_lg">
            <a:hlinkClick r:id="rId2"/>
          </p:cNvPr>
          <p:cNvPicPr>
            <a:picLocks noChangeAspect="1" noChangeArrowheads="1"/>
          </p:cNvPicPr>
          <p:nvPr/>
        </p:nvPicPr>
        <p:blipFill>
          <a:blip r:embed="rId3" cstate="print"/>
          <a:srcRect/>
          <a:stretch>
            <a:fillRect/>
          </a:stretch>
        </p:blipFill>
        <p:spPr bwMode="auto">
          <a:xfrm>
            <a:off x="5729288" y="609600"/>
            <a:ext cx="3354387" cy="320040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en-AU" b="1"/>
              <a:t>Chromosomes</a:t>
            </a:r>
          </a:p>
        </p:txBody>
      </p:sp>
      <p:sp>
        <p:nvSpPr>
          <p:cNvPr id="98309" name="Rectangle 5"/>
          <p:cNvSpPr>
            <a:spLocks noGrp="1" noChangeArrowheads="1"/>
          </p:cNvSpPr>
          <p:nvPr>
            <p:ph type="body" idx="1"/>
          </p:nvPr>
        </p:nvSpPr>
        <p:spPr/>
        <p:txBody>
          <a:bodyPr/>
          <a:lstStyle/>
          <a:p>
            <a:r>
              <a:rPr lang="en-AU" sz="2800"/>
              <a:t>Genes are located on structures called </a:t>
            </a:r>
            <a:r>
              <a:rPr lang="en-AU" sz="2800" b="1"/>
              <a:t>chromosomes</a:t>
            </a:r>
            <a:r>
              <a:rPr lang="en-AU" sz="2800"/>
              <a:t>. These are found in the nucleus of your body cells. Chromosomes are long, coiled, thread-like structures made of DNA and protein. Each chromosome has many thousands of genes along its length.</a:t>
            </a:r>
          </a:p>
          <a:p>
            <a:r>
              <a:rPr lang="en-AU" sz="2800"/>
              <a:t>Each species of organism has a fixed number of chromosomes in the cell nuclei.</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en-AU" b="1"/>
              <a:t>Chromosome Numbers</a:t>
            </a:r>
          </a:p>
        </p:txBody>
      </p:sp>
      <p:pic>
        <p:nvPicPr>
          <p:cNvPr id="99332" name="Picture 4"/>
          <p:cNvPicPr>
            <a:picLocks noGrp="1" noChangeAspect="1" noChangeArrowheads="1"/>
          </p:cNvPicPr>
          <p:nvPr>
            <p:ph type="body" idx="1"/>
          </p:nvPr>
        </p:nvPicPr>
        <p:blipFill>
          <a:blip r:embed="rId2" cstate="print"/>
          <a:srcRect/>
          <a:stretch>
            <a:fillRect/>
          </a:stretch>
        </p:blipFill>
        <p:spPr>
          <a:xfrm>
            <a:off x="609600" y="1828800"/>
            <a:ext cx="8001000" cy="4983163"/>
          </a:xfrm>
          <a:noFill/>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en-AU" b="1"/>
              <a:t>Pairing Up</a:t>
            </a:r>
          </a:p>
        </p:txBody>
      </p:sp>
      <p:sp>
        <p:nvSpPr>
          <p:cNvPr id="100355" name="Rectangle 3"/>
          <p:cNvSpPr>
            <a:spLocks noGrp="1" noChangeArrowheads="1"/>
          </p:cNvSpPr>
          <p:nvPr>
            <p:ph type="body" idx="1"/>
          </p:nvPr>
        </p:nvSpPr>
        <p:spPr>
          <a:xfrm>
            <a:off x="152400" y="1828800"/>
            <a:ext cx="8839200" cy="4302125"/>
          </a:xfrm>
        </p:spPr>
        <p:txBody>
          <a:bodyPr/>
          <a:lstStyle/>
          <a:p>
            <a:r>
              <a:rPr lang="en-AU" sz="2800"/>
              <a:t>Chromosomes exist in pairs in each body cell, the members of each pair being similar in size and shape.</a:t>
            </a:r>
          </a:p>
          <a:p>
            <a:r>
              <a:rPr lang="en-AU" sz="2800"/>
              <a:t>One of the pair was inherited from the father, the other from the mother, making what is called a </a:t>
            </a:r>
            <a:r>
              <a:rPr lang="en-AU" sz="2800" b="1"/>
              <a:t>homologous pair</a:t>
            </a:r>
            <a:r>
              <a:rPr lang="en-AU" sz="2800"/>
              <a:t>.</a:t>
            </a:r>
          </a:p>
          <a:p>
            <a:r>
              <a:rPr lang="en-AU" sz="2800"/>
              <a:t>Most cells in your body therefore contain two of each type of chromosome. They are referred to as </a:t>
            </a:r>
            <a:r>
              <a:rPr lang="en-AU" sz="2800" b="1"/>
              <a:t>diploid </a:t>
            </a:r>
            <a:r>
              <a:rPr lang="en-AU" sz="2800"/>
              <a:t>cells.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en-AU" b="1"/>
              <a:t>Pairing Up &amp; Gametes</a:t>
            </a:r>
          </a:p>
        </p:txBody>
      </p:sp>
      <p:sp>
        <p:nvSpPr>
          <p:cNvPr id="101379" name="Rectangle 3"/>
          <p:cNvSpPr>
            <a:spLocks noGrp="1" noChangeArrowheads="1"/>
          </p:cNvSpPr>
          <p:nvPr>
            <p:ph type="body" idx="1"/>
          </p:nvPr>
        </p:nvSpPr>
        <p:spPr/>
        <p:txBody>
          <a:bodyPr/>
          <a:lstStyle/>
          <a:p>
            <a:r>
              <a:rPr lang="en-AU" sz="2800"/>
              <a:t>In contrast, gametes contain only one of each type of chromosome.</a:t>
            </a:r>
          </a:p>
          <a:p>
            <a:r>
              <a:rPr lang="en-AU" sz="2800"/>
              <a:t>Hence, half of the chromosomes in a diploid cell come from dad, the other half from mum. </a:t>
            </a:r>
          </a:p>
          <a:p>
            <a:r>
              <a:rPr lang="en-AU" sz="2800"/>
              <a:t>Gametes are known as </a:t>
            </a:r>
            <a:r>
              <a:rPr lang="en-AU" sz="2800" b="1"/>
              <a:t>haploid cells</a:t>
            </a:r>
            <a:r>
              <a:rPr lang="en-AU" sz="2800"/>
              <a:t>. The chromosomes in your cells right now are a copy of those that were present in the single fertilised egg cell from which you grew.</a:t>
            </a:r>
            <a:r>
              <a:rPr lang="en-AU"/>
              <a:t> </a:t>
            </a:r>
          </a:p>
          <a:p>
            <a:endParaRPr lang="en-AU"/>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p:txBody>
          <a:bodyPr/>
          <a:lstStyle/>
          <a:p>
            <a:r>
              <a:rPr lang="en-US">
                <a:latin typeface="Arial" charset="0"/>
              </a:rPr>
              <a:t>Topic Outline</a:t>
            </a:r>
          </a:p>
        </p:txBody>
      </p:sp>
      <p:sp>
        <p:nvSpPr>
          <p:cNvPr id="156675" name="Rectangle 3"/>
          <p:cNvSpPr>
            <a:spLocks noGrp="1" noChangeArrowheads="1"/>
          </p:cNvSpPr>
          <p:nvPr>
            <p:ph type="body" idx="1"/>
          </p:nvPr>
        </p:nvSpPr>
        <p:spPr/>
        <p:txBody>
          <a:bodyPr/>
          <a:lstStyle/>
          <a:p>
            <a:pPr>
              <a:lnSpc>
                <a:spcPct val="80000"/>
              </a:lnSpc>
            </a:pPr>
            <a:r>
              <a:rPr lang="en-US" sz="2000">
                <a:latin typeface="Arial" charset="0"/>
              </a:rPr>
              <a:t>PFA: Relate the structure and function of living things to models, theories and laws.</a:t>
            </a:r>
          </a:p>
          <a:p>
            <a:pPr>
              <a:lnSpc>
                <a:spcPct val="80000"/>
              </a:lnSpc>
            </a:pPr>
            <a:r>
              <a:rPr lang="en-US" sz="2000" u="sng">
                <a:latin typeface="Arial" charset="0"/>
              </a:rPr>
              <a:t>CELL THEORY</a:t>
            </a:r>
          </a:p>
          <a:p>
            <a:pPr>
              <a:lnSpc>
                <a:spcPct val="80000"/>
              </a:lnSpc>
            </a:pPr>
            <a:r>
              <a:rPr lang="en-US" sz="2000">
                <a:latin typeface="Arial" charset="0"/>
              </a:rPr>
              <a:t>EXPLAIN that systems in multicellular organisms serve the needs of cells.</a:t>
            </a:r>
          </a:p>
          <a:p>
            <a:pPr>
              <a:lnSpc>
                <a:spcPct val="80000"/>
              </a:lnSpc>
            </a:pPr>
            <a:r>
              <a:rPr lang="en-US" sz="2000">
                <a:latin typeface="Arial" charset="0"/>
              </a:rPr>
              <a:t>IDENTIFY the role of cell division in growth, repair and reproduction in multicellular organisms.</a:t>
            </a:r>
          </a:p>
          <a:p>
            <a:pPr>
              <a:lnSpc>
                <a:spcPct val="80000"/>
              </a:lnSpc>
            </a:pPr>
            <a:r>
              <a:rPr lang="en-US" sz="2000" u="sng">
                <a:latin typeface="Arial" charset="0"/>
              </a:rPr>
              <a:t>WATSON CRICK MODEL OF DNA</a:t>
            </a:r>
          </a:p>
          <a:p>
            <a:pPr>
              <a:lnSpc>
                <a:spcPct val="80000"/>
              </a:lnSpc>
            </a:pPr>
            <a:r>
              <a:rPr lang="en-US" sz="2000">
                <a:latin typeface="Arial" charset="0"/>
              </a:rPr>
              <a:t>EXPLAIN the advantages of DNA replicating exactly</a:t>
            </a:r>
          </a:p>
          <a:p>
            <a:pPr>
              <a:lnSpc>
                <a:spcPct val="80000"/>
              </a:lnSpc>
            </a:pPr>
            <a:r>
              <a:rPr lang="en-US" sz="2000">
                <a:latin typeface="Arial" charset="0"/>
              </a:rPr>
              <a:t>EXPLAIN the advantages and disadvantages of DNA mutating</a:t>
            </a:r>
          </a:p>
          <a:p>
            <a:pPr>
              <a:lnSpc>
                <a:spcPct val="80000"/>
              </a:lnSpc>
            </a:pPr>
            <a:r>
              <a:rPr lang="en-US" sz="2000">
                <a:latin typeface="Arial" charset="0"/>
              </a:rPr>
              <a:t>IDENTIFY that information is transferred as DNA on chromosomes when cells reproduce themselves.</a:t>
            </a:r>
          </a:p>
          <a:p>
            <a:pPr>
              <a:lnSpc>
                <a:spcPct val="80000"/>
              </a:lnSpc>
            </a:pPr>
            <a:r>
              <a:rPr lang="en-US" sz="2000">
                <a:latin typeface="Arial" charset="0"/>
              </a:rPr>
              <a:t>IDENTIFY that genes are part of DNA</a:t>
            </a:r>
          </a:p>
          <a:p>
            <a:pPr>
              <a:lnSpc>
                <a:spcPct val="80000"/>
              </a:lnSpc>
            </a:pPr>
            <a:r>
              <a:rPr lang="en-US" sz="2000">
                <a:latin typeface="Arial" charset="0"/>
              </a:rPr>
              <a:t>IDENTIFY the role of genes and environmental factors in determining the features of an organism</a:t>
            </a:r>
          </a:p>
          <a:p>
            <a:pPr>
              <a:lnSpc>
                <a:spcPct val="80000"/>
              </a:lnSpc>
            </a:pPr>
            <a:endParaRPr lang="en-US" sz="2000">
              <a:latin typeface="Arial" charset="0"/>
            </a:endParaRPr>
          </a:p>
          <a:p>
            <a:pPr>
              <a:lnSpc>
                <a:spcPct val="80000"/>
              </a:lnSpc>
            </a:pPr>
            <a:endParaRPr lang="en-US" sz="2000">
              <a:latin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en-AU" b="1"/>
              <a:t>Cell Reproduction</a:t>
            </a:r>
            <a:r>
              <a:rPr lang="en-AU"/>
              <a:t> </a:t>
            </a:r>
          </a:p>
        </p:txBody>
      </p:sp>
      <p:sp>
        <p:nvSpPr>
          <p:cNvPr id="102403" name="Rectangle 3"/>
          <p:cNvSpPr>
            <a:spLocks noGrp="1" noChangeArrowheads="1"/>
          </p:cNvSpPr>
          <p:nvPr>
            <p:ph type="body" idx="1"/>
          </p:nvPr>
        </p:nvSpPr>
        <p:spPr/>
        <p:txBody>
          <a:bodyPr/>
          <a:lstStyle/>
          <a:p>
            <a:pPr marL="609600" indent="-609600"/>
            <a:r>
              <a:rPr lang="en-AU" sz="2800"/>
              <a:t>Cellular division can occur in two ways:</a:t>
            </a:r>
          </a:p>
          <a:p>
            <a:pPr lvl="2">
              <a:buFont typeface="Wingdings" pitchFamily="2" charset="2"/>
              <a:buAutoNum type="arabicPeriod"/>
            </a:pPr>
            <a:r>
              <a:rPr lang="en-AU" sz="2800"/>
              <a:t>Mitosis</a:t>
            </a:r>
          </a:p>
          <a:p>
            <a:pPr lvl="2">
              <a:buFont typeface="Wingdings" pitchFamily="2" charset="2"/>
              <a:buAutoNum type="arabicPeriod"/>
            </a:pPr>
            <a:r>
              <a:rPr lang="en-AU" sz="2800"/>
              <a:t>Meiosis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en-AU" b="1"/>
              <a:t>Mitosis</a:t>
            </a:r>
            <a:r>
              <a:rPr lang="en-AU"/>
              <a:t> </a:t>
            </a:r>
          </a:p>
        </p:txBody>
      </p:sp>
      <p:sp>
        <p:nvSpPr>
          <p:cNvPr id="103427" name="Rectangle 3"/>
          <p:cNvSpPr>
            <a:spLocks noGrp="1" noChangeArrowheads="1"/>
          </p:cNvSpPr>
          <p:nvPr>
            <p:ph type="body" idx="1"/>
          </p:nvPr>
        </p:nvSpPr>
        <p:spPr>
          <a:xfrm>
            <a:off x="228600" y="1828800"/>
            <a:ext cx="8686800" cy="4724400"/>
          </a:xfrm>
        </p:spPr>
        <p:txBody>
          <a:bodyPr/>
          <a:lstStyle/>
          <a:p>
            <a:r>
              <a:rPr lang="en-AU" sz="2800"/>
              <a:t>Occurs when cells such as those in your skin reproduce, they duplicate their chromosomes. When each cell divides, the resulting </a:t>
            </a:r>
            <a:r>
              <a:rPr lang="en-AU" sz="2800" b="1"/>
              <a:t>daughter cells </a:t>
            </a:r>
            <a:r>
              <a:rPr lang="en-AU" sz="2800"/>
              <a:t>each receive a copy of the parent cell chromosomes.</a:t>
            </a:r>
          </a:p>
          <a:p>
            <a:r>
              <a:rPr lang="en-AU" sz="2800"/>
              <a:t>Mitosis is an organised series of steps that ensures that each daughter cell is an exact copy of the parent cell.</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r>
              <a:rPr lang="en-AU" b="1"/>
              <a:t>Steps in Mitosis</a:t>
            </a:r>
          </a:p>
        </p:txBody>
      </p:sp>
      <p:pic>
        <p:nvPicPr>
          <p:cNvPr id="104452" name="Picture 4"/>
          <p:cNvPicPr>
            <a:picLocks noGrp="1" noChangeAspect="1" noChangeArrowheads="1"/>
          </p:cNvPicPr>
          <p:nvPr>
            <p:ph type="body" idx="1"/>
          </p:nvPr>
        </p:nvPicPr>
        <p:blipFill>
          <a:blip r:embed="rId2" cstate="print"/>
          <a:srcRect/>
          <a:stretch>
            <a:fillRect/>
          </a:stretch>
        </p:blipFill>
        <p:spPr>
          <a:xfrm>
            <a:off x="228600" y="1981200"/>
            <a:ext cx="8686800" cy="4495800"/>
          </a:xfrm>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r>
              <a:rPr lang="en-AU" b="1"/>
              <a:t>Meiosis</a:t>
            </a:r>
          </a:p>
        </p:txBody>
      </p:sp>
      <p:sp>
        <p:nvSpPr>
          <p:cNvPr id="105475" name="Rectangle 3"/>
          <p:cNvSpPr>
            <a:spLocks noGrp="1" noChangeArrowheads="1"/>
          </p:cNvSpPr>
          <p:nvPr>
            <p:ph type="body" idx="1"/>
          </p:nvPr>
        </p:nvSpPr>
        <p:spPr>
          <a:xfrm>
            <a:off x="0" y="1752600"/>
            <a:ext cx="9144000" cy="4378325"/>
          </a:xfrm>
        </p:spPr>
        <p:txBody>
          <a:bodyPr/>
          <a:lstStyle/>
          <a:p>
            <a:pPr marL="609600" indent="-609600"/>
            <a:r>
              <a:rPr lang="en-AU" sz="2800"/>
              <a:t>Occurs in the cells in the ovaries and testes which produce eggs and sperm.</a:t>
            </a:r>
          </a:p>
          <a:p>
            <a:pPr marL="609600" indent="-609600"/>
            <a:r>
              <a:rPr lang="en-AU" sz="2800"/>
              <a:t>Each gamete contains only one of each type of chromosome. When a sperm meets an egg, the resulting cell will have the correct number of chromosomes.</a:t>
            </a:r>
          </a:p>
          <a:p>
            <a:pPr marL="609600" indent="-609600"/>
            <a:r>
              <a:rPr lang="en-AU" sz="2800"/>
              <a:t>During meiosis the chromosomes are duplicated, as for mitosis. This is followed by two divisions.</a:t>
            </a:r>
          </a:p>
          <a:p>
            <a:pPr marL="609600" indent="-609600">
              <a:buFont typeface="Wingdings" pitchFamily="2" charset="2"/>
              <a:buAutoNum type="arabicPeriod"/>
            </a:pPr>
            <a:r>
              <a:rPr lang="en-AU" sz="2400"/>
              <a:t>Individual chromosomes of each homologous pair separate to form two cells, each containing only 1 copy of each kind of chromosome.</a:t>
            </a:r>
          </a:p>
          <a:p>
            <a:pPr marL="609600" indent="-609600">
              <a:buFont typeface="Wingdings" pitchFamily="2" charset="2"/>
              <a:buAutoNum type="arabicPeriod"/>
            </a:pPr>
            <a:r>
              <a:rPr lang="en-AU" sz="2400"/>
              <a:t>The duplicated chromosomes separate to produce a total of 4 daughter cells.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500" name="Picture 4" descr="eggsperm">
            <a:hlinkClick r:id="rId2"/>
          </p:cNvPr>
          <p:cNvPicPr>
            <a:picLocks noGrp="1" noChangeAspect="1" noChangeArrowheads="1"/>
          </p:cNvPicPr>
          <p:nvPr>
            <p:ph type="title"/>
          </p:nvPr>
        </p:nvPicPr>
        <p:blipFill>
          <a:blip r:embed="rId3" cstate="print"/>
          <a:srcRect/>
          <a:stretch>
            <a:fillRect/>
          </a:stretch>
        </p:blipFill>
        <p:spPr>
          <a:xfrm>
            <a:off x="5867400" y="533400"/>
            <a:ext cx="3048000" cy="3048000"/>
          </a:xfrm>
          <a:noFill/>
          <a:ln/>
        </p:spPr>
      </p:pic>
      <p:sp>
        <p:nvSpPr>
          <p:cNvPr id="106501" name="Rectangle 5"/>
          <p:cNvSpPr>
            <a:spLocks noGrp="1" noChangeArrowheads="1"/>
          </p:cNvSpPr>
          <p:nvPr>
            <p:ph sz="quarter" idx="1"/>
          </p:nvPr>
        </p:nvSpPr>
        <p:spPr>
          <a:xfrm>
            <a:off x="457200" y="1828800"/>
            <a:ext cx="5486400" cy="2074863"/>
          </a:xfrm>
        </p:spPr>
        <p:txBody>
          <a:bodyPr/>
          <a:lstStyle/>
          <a:p>
            <a:r>
              <a:rPr lang="en-AU" sz="2800"/>
              <a:t>Meiosis, and the subsequent joining of gametes, allows for the passing of chromosomes from two parents to an offspring</a:t>
            </a:r>
          </a:p>
        </p:txBody>
      </p:sp>
      <p:sp>
        <p:nvSpPr>
          <p:cNvPr id="106499" name="Rectangle 3"/>
          <p:cNvSpPr>
            <a:spLocks noGrp="1" noChangeArrowheads="1"/>
          </p:cNvSpPr>
          <p:nvPr>
            <p:ph type="body" sz="half" idx="3"/>
          </p:nvPr>
        </p:nvSpPr>
        <p:spPr>
          <a:xfrm>
            <a:off x="457200" y="3657600"/>
            <a:ext cx="8229600" cy="2473325"/>
          </a:xfrm>
        </p:spPr>
        <p:txBody>
          <a:bodyPr/>
          <a:lstStyle/>
          <a:p>
            <a:r>
              <a:rPr lang="en-AU" sz="2800"/>
              <a:t>In this way you have acquired chromosomes, and therefore genes, from both your parents. But you do not simply have half your father’s characteristics and half your mother’s characteristics. A closer look at genes and how they interact is needed to give you an understanding of how this happens.</a:t>
            </a:r>
          </a:p>
          <a:p>
            <a:endParaRPr lang="en-AU" sz="280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8" name="Picture 4"/>
          <p:cNvPicPr>
            <a:picLocks noGrp="1" noChangeAspect="1" noChangeArrowheads="1"/>
          </p:cNvPicPr>
          <p:nvPr>
            <p:ph type="body" idx="1"/>
          </p:nvPr>
        </p:nvPicPr>
        <p:blipFill>
          <a:blip r:embed="rId2" cstate="print"/>
          <a:srcRect/>
          <a:stretch>
            <a:fillRect/>
          </a:stretch>
        </p:blipFill>
        <p:spPr>
          <a:xfrm>
            <a:off x="1219200" y="2286000"/>
            <a:ext cx="6243638" cy="4364038"/>
          </a:xfrm>
          <a:noFill/>
          <a:ln/>
        </p:spPr>
      </p:pic>
      <p:pic>
        <p:nvPicPr>
          <p:cNvPr id="108549" name="Picture 5"/>
          <p:cNvPicPr>
            <a:picLocks noGrp="1" noChangeAspect="1" noChangeArrowheads="1"/>
          </p:cNvPicPr>
          <p:nvPr>
            <p:ph type="title"/>
          </p:nvPr>
        </p:nvPicPr>
        <p:blipFill>
          <a:blip r:embed="rId3" cstate="print"/>
          <a:srcRect/>
          <a:stretch>
            <a:fillRect/>
          </a:stretch>
        </p:blipFill>
        <p:spPr>
          <a:xfrm>
            <a:off x="2438400" y="609600"/>
            <a:ext cx="4719638" cy="1604963"/>
          </a:xfrm>
          <a:noFill/>
          <a:ln/>
        </p:spPr>
      </p:pic>
      <p:sp>
        <p:nvSpPr>
          <p:cNvPr id="108551" name="Text Box 7"/>
          <p:cNvSpPr txBox="1">
            <a:spLocks noChangeArrowheads="1"/>
          </p:cNvSpPr>
          <p:nvPr/>
        </p:nvSpPr>
        <p:spPr bwMode="auto">
          <a:xfrm>
            <a:off x="0" y="457200"/>
            <a:ext cx="4267200" cy="1187450"/>
          </a:xfrm>
          <a:prstGeom prst="rect">
            <a:avLst/>
          </a:prstGeom>
          <a:noFill/>
          <a:ln w="9525">
            <a:noFill/>
            <a:miter lim="800000"/>
            <a:headEnd/>
            <a:tailEnd/>
          </a:ln>
          <a:effectLst/>
        </p:spPr>
        <p:txBody>
          <a:bodyPr>
            <a:spAutoFit/>
          </a:bodyPr>
          <a:lstStyle/>
          <a:p>
            <a:pPr>
              <a:spcBef>
                <a:spcPct val="50000"/>
              </a:spcBef>
            </a:pPr>
            <a:r>
              <a:rPr lang="en-AU" sz="2400"/>
              <a:t>During meiosis, homologous chromosomes separate randomly to produce gametes</a:t>
            </a:r>
          </a:p>
        </p:txBody>
      </p:sp>
      <p:pic>
        <p:nvPicPr>
          <p:cNvPr id="108552" name="Picture 8"/>
          <p:cNvPicPr>
            <a:picLocks noChangeAspect="1" noChangeArrowheads="1"/>
          </p:cNvPicPr>
          <p:nvPr/>
        </p:nvPicPr>
        <p:blipFill>
          <a:blip r:embed="rId4" cstate="print"/>
          <a:srcRect/>
          <a:stretch>
            <a:fillRect/>
          </a:stretch>
        </p:blipFill>
        <p:spPr bwMode="auto">
          <a:xfrm>
            <a:off x="6934200" y="533400"/>
            <a:ext cx="1924050" cy="2149475"/>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en-AU" b="1"/>
              <a:t>Steps in Meiosis</a:t>
            </a:r>
          </a:p>
        </p:txBody>
      </p:sp>
      <p:pic>
        <p:nvPicPr>
          <p:cNvPr id="109572" name="Picture 4"/>
          <p:cNvPicPr>
            <a:picLocks noGrp="1" noChangeAspect="1" noChangeArrowheads="1"/>
          </p:cNvPicPr>
          <p:nvPr>
            <p:ph type="body" idx="1"/>
          </p:nvPr>
        </p:nvPicPr>
        <p:blipFill>
          <a:blip r:embed="rId2" cstate="print"/>
          <a:srcRect/>
          <a:stretch>
            <a:fillRect/>
          </a:stretch>
        </p:blipFill>
        <p:spPr>
          <a:xfrm>
            <a:off x="0" y="1981200"/>
            <a:ext cx="8915400" cy="4495800"/>
          </a:xfrm>
          <a:noFill/>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en-AU" b="1"/>
              <a:t>Meiosis and gamete fusion</a:t>
            </a:r>
          </a:p>
        </p:txBody>
      </p:sp>
      <p:pic>
        <p:nvPicPr>
          <p:cNvPr id="110596" name="Picture 4"/>
          <p:cNvPicPr>
            <a:picLocks noGrp="1" noChangeAspect="1" noChangeArrowheads="1"/>
          </p:cNvPicPr>
          <p:nvPr>
            <p:ph type="body" idx="1"/>
          </p:nvPr>
        </p:nvPicPr>
        <p:blipFill>
          <a:blip r:embed="rId2" cstate="print"/>
          <a:srcRect/>
          <a:stretch>
            <a:fillRect/>
          </a:stretch>
        </p:blipFill>
        <p:spPr>
          <a:xfrm>
            <a:off x="1524000" y="1828800"/>
            <a:ext cx="6484938" cy="5029200"/>
          </a:xfrm>
          <a:noFill/>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en-AU" b="1"/>
              <a:t>Simple Inheritance</a:t>
            </a:r>
            <a:r>
              <a:rPr lang="en-AU"/>
              <a:t> </a:t>
            </a:r>
          </a:p>
        </p:txBody>
      </p:sp>
      <p:sp>
        <p:nvSpPr>
          <p:cNvPr id="111619" name="Rectangle 3"/>
          <p:cNvSpPr>
            <a:spLocks noGrp="1" noChangeArrowheads="1"/>
          </p:cNvSpPr>
          <p:nvPr>
            <p:ph type="body" idx="1"/>
          </p:nvPr>
        </p:nvSpPr>
        <p:spPr>
          <a:xfrm>
            <a:off x="228600" y="1828800"/>
            <a:ext cx="8686800" cy="4302125"/>
          </a:xfrm>
        </p:spPr>
        <p:txBody>
          <a:bodyPr/>
          <a:lstStyle/>
          <a:p>
            <a:pPr marL="609600" indent="-609600"/>
            <a:r>
              <a:rPr lang="en-AU" sz="2800"/>
              <a:t>The gene that controls pod colour in pea plants comes in two forms: one codes for green pods, the other for yellow pods. Different forms of the same gene are called </a:t>
            </a:r>
            <a:r>
              <a:rPr lang="en-AU" sz="2800" b="1"/>
              <a:t>alleles</a:t>
            </a:r>
            <a:r>
              <a:rPr lang="en-AU" sz="2800"/>
              <a:t>. In his experiments, Mendel observed that green pods were more numerous or </a:t>
            </a:r>
            <a:r>
              <a:rPr lang="en-AU" sz="2800" b="1"/>
              <a:t>dominant</a:t>
            </a:r>
            <a:r>
              <a:rPr lang="en-AU" sz="2800"/>
              <a:t>, suggesting that:</a:t>
            </a:r>
          </a:p>
          <a:p>
            <a:pPr marL="609600" indent="-609600">
              <a:buFont typeface="Wingdings" pitchFamily="2" charset="2"/>
              <a:buAutoNum type="arabicPeriod"/>
            </a:pPr>
            <a:r>
              <a:rPr lang="en-AU" sz="2800"/>
              <a:t>the allele for green pods is a </a:t>
            </a:r>
            <a:r>
              <a:rPr lang="en-AU" sz="2800" b="1"/>
              <a:t>dominant gene</a:t>
            </a:r>
            <a:r>
              <a:rPr lang="en-AU" sz="2800"/>
              <a:t>. We can represent the allele for green pods as </a:t>
            </a:r>
            <a:r>
              <a:rPr lang="en-AU" sz="2800" b="1" i="1"/>
              <a:t>G</a:t>
            </a:r>
            <a:r>
              <a:rPr lang="en-AU" sz="2800"/>
              <a:t>. </a:t>
            </a:r>
            <a:r>
              <a:rPr lang="en-AU" sz="2000"/>
              <a:t>(</a:t>
            </a:r>
            <a:r>
              <a:rPr lang="en-AU" sz="2000" i="1">
                <a:effectLst>
                  <a:outerShdw blurRad="38100" dist="38100" dir="2700000" algn="tl">
                    <a:srgbClr val="FFFFFF"/>
                  </a:outerShdw>
                </a:effectLst>
              </a:rPr>
              <a:t>A capital letter is used to indicate dominance.)</a:t>
            </a:r>
          </a:p>
          <a:p>
            <a:pPr marL="609600" indent="-609600">
              <a:buFont typeface="Wingdings" pitchFamily="2" charset="2"/>
              <a:buAutoNum type="arabicPeriod"/>
            </a:pPr>
            <a:r>
              <a:rPr lang="en-AU" sz="2800"/>
              <a:t>the allele for yellow pods is a </a:t>
            </a:r>
            <a:r>
              <a:rPr lang="en-AU" sz="2800" b="1"/>
              <a:t>recessive gene</a:t>
            </a:r>
            <a:r>
              <a:rPr lang="en-AU" sz="2800"/>
              <a:t>. The allele for yellow pods can be shown as </a:t>
            </a:r>
            <a:r>
              <a:rPr lang="en-AU" sz="2800" b="1" i="1"/>
              <a:t>g</a:t>
            </a:r>
            <a:r>
              <a:rPr lang="en-AU" sz="2800"/>
              <a:t>. </a:t>
            </a:r>
            <a:r>
              <a:rPr lang="en-AU" sz="2000"/>
              <a:t>(</a:t>
            </a:r>
            <a:r>
              <a:rPr lang="en-AU" sz="2000" i="1">
                <a:effectLst>
                  <a:outerShdw blurRad="38100" dist="38100" dir="2700000" algn="tl">
                    <a:srgbClr val="FFFFFF"/>
                  </a:outerShdw>
                </a:effectLst>
              </a:rPr>
              <a:t>A lower case letter is used to indicate that it is recessive.)</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r>
              <a:rPr lang="en-AU" b="1"/>
              <a:t>Genotypes</a:t>
            </a:r>
          </a:p>
        </p:txBody>
      </p:sp>
      <p:sp>
        <p:nvSpPr>
          <p:cNvPr id="112643" name="Rectangle 3"/>
          <p:cNvSpPr>
            <a:spLocks noGrp="1" noChangeArrowheads="1"/>
          </p:cNvSpPr>
          <p:nvPr>
            <p:ph type="body" idx="1"/>
          </p:nvPr>
        </p:nvSpPr>
        <p:spPr/>
        <p:txBody>
          <a:bodyPr/>
          <a:lstStyle/>
          <a:p>
            <a:pPr marL="609600" indent="-609600"/>
            <a:r>
              <a:rPr lang="en-AU" sz="2800"/>
              <a:t>Each pea plant contains two genes for pod colour, one received from the female, the other from the male. The different combinations of the parents’ genes are known as the </a:t>
            </a:r>
            <a:r>
              <a:rPr lang="en-AU" sz="2800" b="1"/>
              <a:t>genotype </a:t>
            </a:r>
            <a:r>
              <a:rPr lang="en-AU" sz="2800"/>
              <a:t>of the plant. </a:t>
            </a:r>
          </a:p>
          <a:p>
            <a:pPr marL="609600" indent="-609600"/>
            <a:r>
              <a:rPr lang="en-AU" sz="2800">
                <a:solidFill>
                  <a:srgbClr val="000000"/>
                </a:solidFill>
              </a:rPr>
              <a:t>For pea pods, the possible genotypes are:</a:t>
            </a:r>
          </a:p>
          <a:p>
            <a:pPr marL="609600" indent="-609600">
              <a:buFont typeface="Wingdings" pitchFamily="2" charset="2"/>
              <a:buAutoNum type="arabicPeriod"/>
            </a:pPr>
            <a:r>
              <a:rPr lang="en-AU" sz="2800">
                <a:solidFill>
                  <a:srgbClr val="000000"/>
                </a:solidFill>
              </a:rPr>
              <a:t> </a:t>
            </a:r>
            <a:r>
              <a:rPr lang="en-AU" sz="2800" i="1">
                <a:solidFill>
                  <a:srgbClr val="000000"/>
                </a:solidFill>
              </a:rPr>
              <a:t>GG </a:t>
            </a:r>
            <a:r>
              <a:rPr lang="en-AU" sz="2800">
                <a:solidFill>
                  <a:srgbClr val="000000"/>
                </a:solidFill>
              </a:rPr>
              <a:t>(called </a:t>
            </a:r>
            <a:r>
              <a:rPr lang="en-AU" sz="2800" b="1">
                <a:solidFill>
                  <a:srgbClr val="000000"/>
                </a:solidFill>
              </a:rPr>
              <a:t>homozygous </a:t>
            </a:r>
            <a:r>
              <a:rPr lang="en-AU" sz="2800">
                <a:solidFill>
                  <a:srgbClr val="000000"/>
                </a:solidFill>
              </a:rPr>
              <a:t>as both alleles are the same)</a:t>
            </a:r>
          </a:p>
          <a:p>
            <a:pPr marL="609600" indent="-609600">
              <a:buFont typeface="Wingdings" pitchFamily="2" charset="2"/>
              <a:buAutoNum type="arabicPeriod"/>
            </a:pPr>
            <a:r>
              <a:rPr lang="en-AU" sz="2800">
                <a:solidFill>
                  <a:srgbClr val="000000"/>
                </a:solidFill>
              </a:rPr>
              <a:t> </a:t>
            </a:r>
            <a:r>
              <a:rPr lang="en-AU" sz="2800" i="1">
                <a:solidFill>
                  <a:srgbClr val="000000"/>
                </a:solidFill>
              </a:rPr>
              <a:t>Gg </a:t>
            </a:r>
            <a:r>
              <a:rPr lang="en-AU" sz="2800">
                <a:solidFill>
                  <a:srgbClr val="000000"/>
                </a:solidFill>
              </a:rPr>
              <a:t>(called </a:t>
            </a:r>
            <a:r>
              <a:rPr lang="en-AU" sz="2800" b="1">
                <a:solidFill>
                  <a:srgbClr val="000000"/>
                </a:solidFill>
              </a:rPr>
              <a:t>heterozygous </a:t>
            </a:r>
            <a:r>
              <a:rPr lang="en-AU" sz="2800">
                <a:solidFill>
                  <a:srgbClr val="000000"/>
                </a:solidFill>
              </a:rPr>
              <a:t>as the two alleles are different)</a:t>
            </a:r>
          </a:p>
          <a:p>
            <a:pPr marL="609600" indent="-609600">
              <a:buFont typeface="Wingdings" pitchFamily="2" charset="2"/>
              <a:buAutoNum type="arabicPeriod"/>
            </a:pPr>
            <a:r>
              <a:rPr lang="en-AU" sz="2800">
                <a:solidFill>
                  <a:srgbClr val="000000"/>
                </a:solidFill>
              </a:rPr>
              <a:t> </a:t>
            </a:r>
            <a:r>
              <a:rPr lang="en-AU" sz="2800" i="1">
                <a:solidFill>
                  <a:srgbClr val="000000"/>
                </a:solidFill>
              </a:rPr>
              <a:t>gg </a:t>
            </a:r>
            <a:r>
              <a:rPr lang="en-AU" sz="2800">
                <a:solidFill>
                  <a:srgbClr val="000000"/>
                </a:solidFill>
              </a:rPr>
              <a:t>(also homozygous).</a:t>
            </a:r>
          </a:p>
          <a:p>
            <a:pPr marL="609600" indent="-609600"/>
            <a:endParaRPr lang="en-AU"/>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r>
              <a:rPr lang="en-US">
                <a:latin typeface="Arial" charset="0"/>
              </a:rPr>
              <a:t>SKILLS</a:t>
            </a:r>
          </a:p>
        </p:txBody>
      </p:sp>
      <p:sp>
        <p:nvSpPr>
          <p:cNvPr id="157699" name="Rectangle 3"/>
          <p:cNvSpPr>
            <a:spLocks noGrp="1" noChangeArrowheads="1"/>
          </p:cNvSpPr>
          <p:nvPr>
            <p:ph type="body" idx="1"/>
          </p:nvPr>
        </p:nvSpPr>
        <p:spPr/>
        <p:txBody>
          <a:bodyPr/>
          <a:lstStyle/>
          <a:p>
            <a:pPr>
              <a:lnSpc>
                <a:spcPct val="80000"/>
              </a:lnSpc>
            </a:pPr>
            <a:r>
              <a:rPr lang="en-US" sz="1600" b="1">
                <a:latin typeface="Arial" charset="0"/>
              </a:rPr>
              <a:t>EXPLAIN what a model is</a:t>
            </a:r>
          </a:p>
          <a:p>
            <a:pPr>
              <a:lnSpc>
                <a:spcPct val="80000"/>
              </a:lnSpc>
            </a:pPr>
            <a:r>
              <a:rPr lang="en-US" sz="1600" b="1">
                <a:latin typeface="Arial" charset="0"/>
              </a:rPr>
              <a:t>IDENTIFY the advantages and disadvantages of using models</a:t>
            </a:r>
          </a:p>
          <a:p>
            <a:pPr>
              <a:lnSpc>
                <a:spcPct val="80000"/>
              </a:lnSpc>
            </a:pPr>
            <a:r>
              <a:rPr lang="en-US" sz="1600" b="1">
                <a:latin typeface="Arial" charset="0"/>
              </a:rPr>
              <a:t>CONTRAST a model, theory and law.</a:t>
            </a:r>
          </a:p>
          <a:p>
            <a:pPr>
              <a:lnSpc>
                <a:spcPct val="80000"/>
              </a:lnSpc>
            </a:pPr>
            <a:r>
              <a:rPr lang="en-US" sz="1600" b="1">
                <a:latin typeface="Arial" charset="0"/>
              </a:rPr>
              <a:t>ACCESS information from a wide range of secondary sources (including databases, CD ROMS and the internet)</a:t>
            </a:r>
          </a:p>
          <a:p>
            <a:pPr>
              <a:lnSpc>
                <a:spcPct val="80000"/>
              </a:lnSpc>
            </a:pPr>
            <a:r>
              <a:rPr lang="en-US" sz="1600" b="1">
                <a:latin typeface="Arial" charset="0"/>
              </a:rPr>
              <a:t>EXPLAINS trends, patterns and relationships in data and/or information from a variety of sources</a:t>
            </a:r>
          </a:p>
          <a:p>
            <a:pPr>
              <a:lnSpc>
                <a:spcPct val="80000"/>
              </a:lnSpc>
            </a:pPr>
            <a:r>
              <a:rPr lang="en-US" sz="1600" b="1">
                <a:latin typeface="Arial" charset="0"/>
              </a:rPr>
              <a:t>SUMMARISE information from identified oral and written secondary sources</a:t>
            </a:r>
          </a:p>
          <a:p>
            <a:pPr>
              <a:lnSpc>
                <a:spcPct val="80000"/>
              </a:lnSpc>
            </a:pPr>
            <a:r>
              <a:rPr lang="en-US" sz="1600" b="1">
                <a:latin typeface="Arial" charset="0"/>
              </a:rPr>
              <a:t>EXTRACT information from different types of graphs, flow diagrams.</a:t>
            </a:r>
          </a:p>
          <a:p>
            <a:pPr>
              <a:lnSpc>
                <a:spcPct val="80000"/>
              </a:lnSpc>
            </a:pPr>
            <a:r>
              <a:rPr lang="en-US" sz="1600" b="1">
                <a:latin typeface="Arial" charset="0"/>
              </a:rPr>
              <a:t>COLLATE information from a number of sources</a:t>
            </a:r>
          </a:p>
          <a:p>
            <a:pPr>
              <a:lnSpc>
                <a:spcPct val="80000"/>
              </a:lnSpc>
            </a:pPr>
            <a:r>
              <a:rPr lang="en-US" sz="1600" b="1">
                <a:latin typeface="Arial" charset="0"/>
              </a:rPr>
              <a:t>DISTINGUISH between relevant and irrelevant information</a:t>
            </a:r>
          </a:p>
          <a:p>
            <a:pPr>
              <a:lnSpc>
                <a:spcPct val="80000"/>
              </a:lnSpc>
            </a:pPr>
            <a:r>
              <a:rPr lang="en-US" sz="1600" b="1">
                <a:latin typeface="Arial" charset="0"/>
              </a:rPr>
              <a:t>CHECK the reliability of information by comparing them with observations or information from other sources. EVALUATE reliability and relevance/validity.</a:t>
            </a:r>
          </a:p>
          <a:p>
            <a:pPr>
              <a:lnSpc>
                <a:spcPct val="80000"/>
              </a:lnSpc>
            </a:pPr>
            <a:r>
              <a:rPr lang="en-US" sz="1600" b="1">
                <a:latin typeface="Arial" charset="0"/>
              </a:rPr>
              <a:t>ORGANISE data using tables, diagrams, and databases</a:t>
            </a:r>
          </a:p>
          <a:p>
            <a:pPr>
              <a:lnSpc>
                <a:spcPct val="80000"/>
              </a:lnSpc>
            </a:pPr>
            <a:r>
              <a:rPr lang="en-US" sz="1600" b="1">
                <a:latin typeface="Arial" charset="0"/>
              </a:rPr>
              <a:t>CRITICALLY ANALYSE the accuracy of scientific information presented in mass media.</a:t>
            </a:r>
          </a:p>
          <a:p>
            <a:pPr>
              <a:lnSpc>
                <a:spcPct val="80000"/>
              </a:lnSpc>
            </a:pPr>
            <a:r>
              <a:rPr lang="en-US" sz="1600" b="1">
                <a:latin typeface="Arial" charset="0"/>
              </a:rPr>
              <a:t>SEEK evidence to support claims.</a:t>
            </a:r>
          </a:p>
          <a:p>
            <a:pPr>
              <a:lnSpc>
                <a:spcPct val="80000"/>
              </a:lnSpc>
            </a:pPr>
            <a:r>
              <a:rPr lang="en-US" sz="1600" b="1">
                <a:latin typeface="Arial" charset="0"/>
              </a:rPr>
              <a:t>PROPOSE ideas that demonstrate coherence and logical progression</a:t>
            </a:r>
          </a:p>
          <a:p>
            <a:pPr>
              <a:lnSpc>
                <a:spcPct val="80000"/>
              </a:lnSpc>
            </a:pPr>
            <a:endParaRPr lang="en-US" sz="1600" b="1">
              <a:latin typeface="Arial" charset="0"/>
            </a:endParaRPr>
          </a:p>
          <a:p>
            <a:pPr>
              <a:lnSpc>
                <a:spcPct val="80000"/>
              </a:lnSpc>
            </a:pPr>
            <a:endParaRPr lang="en-US" sz="1600">
              <a:latin typeface="Arial" charset="0"/>
            </a:endParaRPr>
          </a:p>
          <a:p>
            <a:pPr>
              <a:lnSpc>
                <a:spcPct val="80000"/>
              </a:lnSpc>
            </a:pPr>
            <a:endParaRPr lang="en-US" sz="1600">
              <a:latin typeface="Arial" charset="0"/>
            </a:endParaRPr>
          </a:p>
          <a:p>
            <a:pPr>
              <a:lnSpc>
                <a:spcPct val="80000"/>
              </a:lnSpc>
            </a:pPr>
            <a:endParaRPr lang="en-US" sz="1600"/>
          </a:p>
          <a:p>
            <a:pPr>
              <a:lnSpc>
                <a:spcPct val="80000"/>
              </a:lnSpc>
            </a:pPr>
            <a:endParaRPr lang="en-US" sz="160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r>
              <a:rPr lang="en-AU" b="1"/>
              <a:t>Phenotypes</a:t>
            </a:r>
          </a:p>
        </p:txBody>
      </p:sp>
      <p:sp>
        <p:nvSpPr>
          <p:cNvPr id="113668" name="Text Box 4"/>
          <p:cNvSpPr txBox="1">
            <a:spLocks noGrp="1" noChangeArrowheads="1"/>
          </p:cNvSpPr>
          <p:nvPr>
            <p:ph type="body" idx="1"/>
          </p:nvPr>
        </p:nvSpPr>
        <p:spPr>
          <a:solidFill>
            <a:srgbClr val="FFFFFF"/>
          </a:solidFill>
          <a:ln>
            <a:solidFill>
              <a:srgbClr val="000000"/>
            </a:solidFill>
          </a:ln>
        </p:spPr>
        <p:txBody>
          <a:bodyPr/>
          <a:lstStyle/>
          <a:p>
            <a:r>
              <a:rPr lang="en-AU"/>
              <a:t>The appearance produced by a genotype is called the </a:t>
            </a:r>
            <a:r>
              <a:rPr lang="en-AU" b="1"/>
              <a:t>phenotype </a:t>
            </a:r>
            <a:r>
              <a:rPr lang="en-AU"/>
              <a:t>of the organism. </a:t>
            </a:r>
          </a:p>
          <a:p>
            <a:r>
              <a:rPr lang="en-AU"/>
              <a:t>The genotypes </a:t>
            </a:r>
            <a:r>
              <a:rPr lang="en-AU" i="1"/>
              <a:t>GG </a:t>
            </a:r>
            <a:r>
              <a:rPr lang="en-AU"/>
              <a:t>and </a:t>
            </a:r>
            <a:r>
              <a:rPr lang="en-AU" i="1"/>
              <a:t>Gg </a:t>
            </a:r>
            <a:r>
              <a:rPr lang="en-AU"/>
              <a:t>would both be green since </a:t>
            </a:r>
            <a:r>
              <a:rPr lang="en-AU" i="1"/>
              <a:t>G </a:t>
            </a:r>
            <a:r>
              <a:rPr lang="en-AU"/>
              <a:t>is a dominant allele, while </a:t>
            </a:r>
            <a:r>
              <a:rPr lang="en-AU" i="1"/>
              <a:t>gg </a:t>
            </a:r>
            <a:r>
              <a:rPr lang="en-AU"/>
              <a:t>would be yellow.</a:t>
            </a:r>
          </a:p>
          <a:p>
            <a:r>
              <a:rPr lang="en-AU"/>
              <a:t>Hence there are two possible phenotypes: green (</a:t>
            </a:r>
            <a:r>
              <a:rPr lang="en-AU" i="1"/>
              <a:t>GG </a:t>
            </a:r>
            <a:r>
              <a:rPr lang="en-AU"/>
              <a:t>and </a:t>
            </a:r>
            <a:r>
              <a:rPr lang="en-AU" i="1"/>
              <a:t>Gg</a:t>
            </a:r>
            <a:r>
              <a:rPr lang="en-AU"/>
              <a:t>) and yellow (</a:t>
            </a:r>
            <a:r>
              <a:rPr lang="en-AU" i="1"/>
              <a:t>gg</a:t>
            </a:r>
            <a:r>
              <a:rPr lang="en-AU"/>
              <a:t>). </a:t>
            </a:r>
            <a:endParaRPr lang="en-AU" sz="180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709" name="Picture 21"/>
          <p:cNvPicPr>
            <a:picLocks noChangeAspect="1" noChangeArrowheads="1"/>
          </p:cNvPicPr>
          <p:nvPr/>
        </p:nvPicPr>
        <p:blipFill>
          <a:blip r:embed="rId2" cstate="print"/>
          <a:srcRect/>
          <a:stretch>
            <a:fillRect/>
          </a:stretch>
        </p:blipFill>
        <p:spPr bwMode="auto">
          <a:xfrm>
            <a:off x="0" y="0"/>
            <a:ext cx="9144000" cy="68786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22" name="Picture 6"/>
          <p:cNvPicPr>
            <a:picLocks noChangeAspect="1" noChangeArrowheads="1"/>
          </p:cNvPicPr>
          <p:nvPr/>
        </p:nvPicPr>
        <p:blipFill>
          <a:blip r:embed="rId2" cstate="print"/>
          <a:srcRect/>
          <a:stretch>
            <a:fillRect/>
          </a:stretch>
        </p:blipFill>
        <p:spPr bwMode="auto">
          <a:xfrm>
            <a:off x="0" y="0"/>
            <a:ext cx="9144000" cy="68103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r>
              <a:rPr lang="en-AU" b="1"/>
              <a:t>Punnett Squares</a:t>
            </a:r>
          </a:p>
        </p:txBody>
      </p:sp>
      <p:pic>
        <p:nvPicPr>
          <p:cNvPr id="115716" name="Picture 4"/>
          <p:cNvPicPr>
            <a:picLocks noChangeAspect="1" noChangeArrowheads="1"/>
          </p:cNvPicPr>
          <p:nvPr/>
        </p:nvPicPr>
        <p:blipFill>
          <a:blip r:embed="rId2" cstate="print"/>
          <a:srcRect/>
          <a:stretch>
            <a:fillRect/>
          </a:stretch>
        </p:blipFill>
        <p:spPr bwMode="auto">
          <a:xfrm>
            <a:off x="1219200" y="1828800"/>
            <a:ext cx="6705600" cy="502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r>
              <a:rPr lang="en-AU" b="1"/>
              <a:t>Predicting Inheritance</a:t>
            </a:r>
          </a:p>
        </p:txBody>
      </p:sp>
      <p:pic>
        <p:nvPicPr>
          <p:cNvPr id="116740" name="Picture 4"/>
          <p:cNvPicPr>
            <a:picLocks noGrp="1" noChangeAspect="1" noChangeArrowheads="1"/>
          </p:cNvPicPr>
          <p:nvPr>
            <p:ph type="body" idx="1"/>
          </p:nvPr>
        </p:nvPicPr>
        <p:blipFill>
          <a:blip r:embed="rId2" cstate="print"/>
          <a:srcRect/>
          <a:stretch>
            <a:fillRect/>
          </a:stretch>
        </p:blipFill>
        <p:spPr>
          <a:xfrm>
            <a:off x="1066800" y="1828800"/>
            <a:ext cx="7086600" cy="4840288"/>
          </a:xfrm>
          <a:noFill/>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Rectangle 3"/>
          <p:cNvSpPr>
            <a:spLocks noGrp="1" noChangeArrowheads="1"/>
          </p:cNvSpPr>
          <p:nvPr>
            <p:ph type="body" idx="1"/>
          </p:nvPr>
        </p:nvSpPr>
        <p:spPr/>
        <p:txBody>
          <a:bodyPr/>
          <a:lstStyle/>
          <a:p>
            <a:r>
              <a:rPr lang="en-AU" sz="2800"/>
              <a:t>In rats, the gene that codes for coat colour occurs as two alleles. The gene for black coat (</a:t>
            </a:r>
            <a:r>
              <a:rPr lang="en-AU" sz="2800" i="1"/>
              <a:t>B</a:t>
            </a:r>
            <a:r>
              <a:rPr lang="en-AU" sz="2800"/>
              <a:t>) is dominant over the gene for brown coat (</a:t>
            </a:r>
            <a:r>
              <a:rPr lang="en-AU" sz="2800" i="1"/>
              <a:t>b</a:t>
            </a:r>
            <a:r>
              <a:rPr lang="en-AU" sz="2800"/>
              <a:t>). </a:t>
            </a:r>
          </a:p>
          <a:p>
            <a:r>
              <a:rPr lang="en-AU" sz="2800"/>
              <a:t>Using a Punnett square we can predict the coat colours of potential offspring.</a:t>
            </a:r>
          </a:p>
          <a:p>
            <a:r>
              <a:rPr lang="en-AU" sz="2800"/>
              <a:t>Consider the cross of two heterozygous black rats (</a:t>
            </a:r>
            <a:r>
              <a:rPr lang="en-AU" sz="2800" i="1"/>
              <a:t>Bb</a:t>
            </a:r>
            <a:r>
              <a:rPr lang="en-AU" sz="2800"/>
              <a:t>)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8" name="Rectangle 4"/>
          <p:cNvSpPr>
            <a:spLocks noGrp="1" noChangeArrowheads="1"/>
          </p:cNvSpPr>
          <p:nvPr>
            <p:ph type="title"/>
          </p:nvPr>
        </p:nvSpPr>
        <p:spPr/>
        <p:txBody>
          <a:bodyPr/>
          <a:lstStyle/>
          <a:p>
            <a:r>
              <a:rPr lang="en-AU" b="1"/>
              <a:t>Predicted Results</a:t>
            </a:r>
          </a:p>
        </p:txBody>
      </p:sp>
      <p:sp>
        <p:nvSpPr>
          <p:cNvPr id="118790" name="Rectangle 6"/>
          <p:cNvSpPr>
            <a:spLocks noGrp="1" noChangeArrowheads="1"/>
          </p:cNvSpPr>
          <p:nvPr>
            <p:ph sz="half" idx="2"/>
          </p:nvPr>
        </p:nvSpPr>
        <p:spPr>
          <a:xfrm>
            <a:off x="4648200" y="1828800"/>
            <a:ext cx="4495800" cy="4302125"/>
          </a:xfrm>
        </p:spPr>
        <p:txBody>
          <a:bodyPr/>
          <a:lstStyle/>
          <a:p>
            <a:r>
              <a:rPr lang="en-AU"/>
              <a:t>75% of offspring can be expected to be black (either </a:t>
            </a:r>
            <a:r>
              <a:rPr lang="en-AU" i="1"/>
              <a:t>BB </a:t>
            </a:r>
            <a:r>
              <a:rPr lang="en-AU"/>
              <a:t>or </a:t>
            </a:r>
            <a:r>
              <a:rPr lang="en-AU" i="1"/>
              <a:t>Bb</a:t>
            </a:r>
            <a:r>
              <a:rPr lang="en-AU"/>
              <a:t>)</a:t>
            </a:r>
          </a:p>
          <a:p>
            <a:r>
              <a:rPr lang="en-AU"/>
              <a:t>25% can be expected to be brown (</a:t>
            </a:r>
            <a:r>
              <a:rPr lang="en-AU" i="1"/>
              <a:t>bb</a:t>
            </a:r>
            <a:r>
              <a:rPr lang="en-AU"/>
              <a:t>). </a:t>
            </a:r>
          </a:p>
          <a:p>
            <a:r>
              <a:rPr lang="en-AU"/>
              <a:t>These results show the typical 3:1 (75%:25%) ratio seen in Mendel’s experiments.</a:t>
            </a:r>
          </a:p>
          <a:p>
            <a:endParaRPr lang="en-AU"/>
          </a:p>
        </p:txBody>
      </p:sp>
      <p:pic>
        <p:nvPicPr>
          <p:cNvPr id="118792" name="Picture 8"/>
          <p:cNvPicPr>
            <a:picLocks noGrp="1" noChangeAspect="1" noChangeArrowheads="1"/>
          </p:cNvPicPr>
          <p:nvPr>
            <p:ph sz="half" idx="1"/>
          </p:nvPr>
        </p:nvPicPr>
        <p:blipFill>
          <a:blip r:embed="rId2" cstate="print"/>
          <a:srcRect/>
          <a:stretch>
            <a:fillRect/>
          </a:stretch>
        </p:blipFill>
        <p:spPr>
          <a:xfrm>
            <a:off x="152400" y="1905000"/>
            <a:ext cx="4343400" cy="4343400"/>
          </a:xfrm>
          <a:noFill/>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r>
              <a:rPr lang="en-AU" b="1"/>
              <a:t>Codominance</a:t>
            </a:r>
          </a:p>
        </p:txBody>
      </p:sp>
      <p:sp>
        <p:nvSpPr>
          <p:cNvPr id="120835" name="Rectangle 3"/>
          <p:cNvSpPr>
            <a:spLocks noGrp="1" noChangeArrowheads="1"/>
          </p:cNvSpPr>
          <p:nvPr>
            <p:ph type="body" sz="half" idx="1"/>
          </p:nvPr>
        </p:nvSpPr>
        <p:spPr>
          <a:xfrm>
            <a:off x="152400" y="1828800"/>
            <a:ext cx="4343400" cy="4302125"/>
          </a:xfrm>
        </p:spPr>
        <p:txBody>
          <a:bodyPr/>
          <a:lstStyle/>
          <a:p>
            <a:r>
              <a:rPr lang="en-AU" sz="2800"/>
              <a:t>In </a:t>
            </a:r>
            <a:r>
              <a:rPr lang="en-AU" sz="2800" b="1"/>
              <a:t>codominance </a:t>
            </a:r>
            <a:r>
              <a:rPr lang="en-AU" sz="2800"/>
              <a:t>the phenotype of the heterozygous organism is a combination of the phenotypes of the homozygous organisms.</a:t>
            </a:r>
          </a:p>
          <a:p>
            <a:r>
              <a:rPr lang="en-AU" sz="2800"/>
              <a:t>Consider the case of shorthorn cattle. Three genotypes and three phenotypes occur, as shown. </a:t>
            </a:r>
          </a:p>
        </p:txBody>
      </p:sp>
      <p:pic>
        <p:nvPicPr>
          <p:cNvPr id="120837" name="Picture 5"/>
          <p:cNvPicPr>
            <a:picLocks noGrp="1" noChangeAspect="1" noChangeArrowheads="1"/>
          </p:cNvPicPr>
          <p:nvPr>
            <p:ph sz="half" idx="2"/>
          </p:nvPr>
        </p:nvPicPr>
        <p:blipFill>
          <a:blip r:embed="rId2" cstate="print"/>
          <a:srcRect/>
          <a:stretch>
            <a:fillRect/>
          </a:stretch>
        </p:blipFill>
        <p:spPr>
          <a:xfrm>
            <a:off x="4343400" y="2209800"/>
            <a:ext cx="4548188" cy="4402138"/>
          </a:xfrm>
          <a:noFill/>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r>
              <a:rPr lang="en-AU" b="1"/>
              <a:t>Predicting Future Generations</a:t>
            </a:r>
          </a:p>
        </p:txBody>
      </p:sp>
      <p:sp>
        <p:nvSpPr>
          <p:cNvPr id="122883" name="Rectangle 3"/>
          <p:cNvSpPr>
            <a:spLocks noGrp="1" noChangeArrowheads="1"/>
          </p:cNvSpPr>
          <p:nvPr>
            <p:ph type="body" idx="1"/>
          </p:nvPr>
        </p:nvSpPr>
        <p:spPr/>
        <p:txBody>
          <a:bodyPr/>
          <a:lstStyle/>
          <a:p>
            <a:r>
              <a:rPr lang="en-AU" sz="2800"/>
              <a:t>Using Punnett squares we can predict the results of crosses between these three types of cattle. </a:t>
            </a:r>
          </a:p>
          <a:p>
            <a:r>
              <a:rPr lang="en-AU" sz="2800"/>
              <a:t>Crossing two homozygous cows, a red one and a white one, will produce all heterozygous, roan offspring. </a:t>
            </a:r>
          </a:p>
          <a:p>
            <a:r>
              <a:rPr lang="en-AU" sz="2800"/>
              <a:t>Crossing two roan cows will produce heterozygous roan offspring (50%), homozygous red offspring (25%) and homozygous white offspring (25%).</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7" name="Rectangle 3"/>
          <p:cNvSpPr>
            <a:spLocks noGrp="1" noChangeArrowheads="1"/>
          </p:cNvSpPr>
          <p:nvPr>
            <p:ph type="body" idx="1"/>
          </p:nvPr>
        </p:nvSpPr>
        <p:spPr/>
        <p:txBody>
          <a:bodyPr/>
          <a:lstStyle/>
          <a:p>
            <a:endParaRPr lang="en-AU" sz="2800"/>
          </a:p>
          <a:p>
            <a:endParaRPr lang="en-AU"/>
          </a:p>
        </p:txBody>
      </p:sp>
      <p:pic>
        <p:nvPicPr>
          <p:cNvPr id="123908" name="Picture 4"/>
          <p:cNvPicPr>
            <a:picLocks noChangeAspect="1" noChangeArrowheads="1"/>
          </p:cNvPicPr>
          <p:nvPr/>
        </p:nvPicPr>
        <p:blipFill>
          <a:blip r:embed="rId2" cstate="print"/>
          <a:srcRect/>
          <a:stretch>
            <a:fillRect/>
          </a:stretch>
        </p:blipFill>
        <p:spPr bwMode="auto">
          <a:xfrm>
            <a:off x="457200" y="685800"/>
            <a:ext cx="8382000" cy="60848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r>
              <a:rPr lang="en-US">
                <a:latin typeface="Arial" charset="0"/>
              </a:rPr>
              <a:t>SPELLING LIST</a:t>
            </a:r>
          </a:p>
        </p:txBody>
      </p:sp>
      <p:sp>
        <p:nvSpPr>
          <p:cNvPr id="158723" name="Rectangle 3"/>
          <p:cNvSpPr>
            <a:spLocks noGrp="1" noChangeArrowheads="1"/>
          </p:cNvSpPr>
          <p:nvPr>
            <p:ph type="body" idx="1"/>
          </p:nvPr>
        </p:nvSpPr>
        <p:spPr>
          <a:xfrm>
            <a:off x="457200" y="1828800"/>
            <a:ext cx="3810000" cy="4302125"/>
          </a:xfrm>
        </p:spPr>
        <p:txBody>
          <a:bodyPr/>
          <a:lstStyle/>
          <a:p>
            <a:pPr>
              <a:lnSpc>
                <a:spcPct val="80000"/>
              </a:lnSpc>
            </a:pPr>
            <a:r>
              <a:rPr lang="en-US" sz="2800">
                <a:latin typeface="Arial" charset="0"/>
              </a:rPr>
              <a:t>Gene</a:t>
            </a:r>
          </a:p>
          <a:p>
            <a:pPr>
              <a:lnSpc>
                <a:spcPct val="80000"/>
              </a:lnSpc>
            </a:pPr>
            <a:r>
              <a:rPr lang="en-US" sz="2800">
                <a:latin typeface="Arial" charset="0"/>
              </a:rPr>
              <a:t>Chromosome</a:t>
            </a:r>
          </a:p>
          <a:p>
            <a:pPr>
              <a:lnSpc>
                <a:spcPct val="80000"/>
              </a:lnSpc>
            </a:pPr>
            <a:r>
              <a:rPr lang="en-US" sz="2800">
                <a:latin typeface="Arial" charset="0"/>
              </a:rPr>
              <a:t>Mutation</a:t>
            </a:r>
          </a:p>
          <a:p>
            <a:pPr>
              <a:lnSpc>
                <a:spcPct val="80000"/>
              </a:lnSpc>
            </a:pPr>
            <a:r>
              <a:rPr lang="en-US" sz="2800">
                <a:latin typeface="Arial" charset="0"/>
              </a:rPr>
              <a:t>Mitosis</a:t>
            </a:r>
          </a:p>
          <a:p>
            <a:pPr>
              <a:lnSpc>
                <a:spcPct val="80000"/>
              </a:lnSpc>
            </a:pPr>
            <a:r>
              <a:rPr lang="en-US" sz="2800">
                <a:latin typeface="Arial" charset="0"/>
              </a:rPr>
              <a:t>Meiosis</a:t>
            </a:r>
          </a:p>
          <a:p>
            <a:pPr>
              <a:lnSpc>
                <a:spcPct val="80000"/>
              </a:lnSpc>
            </a:pPr>
            <a:r>
              <a:rPr lang="en-US" sz="2800">
                <a:latin typeface="Arial" charset="0"/>
              </a:rPr>
              <a:t>Nucleus</a:t>
            </a:r>
          </a:p>
          <a:p>
            <a:pPr>
              <a:lnSpc>
                <a:spcPct val="80000"/>
              </a:lnSpc>
            </a:pPr>
            <a:r>
              <a:rPr lang="en-US" sz="2800">
                <a:latin typeface="Arial" charset="0"/>
              </a:rPr>
              <a:t>Dominant</a:t>
            </a:r>
          </a:p>
          <a:p>
            <a:pPr>
              <a:lnSpc>
                <a:spcPct val="80000"/>
              </a:lnSpc>
            </a:pPr>
            <a:r>
              <a:rPr lang="en-US" sz="2800">
                <a:latin typeface="Arial" charset="0"/>
              </a:rPr>
              <a:t>Recessive</a:t>
            </a:r>
          </a:p>
          <a:p>
            <a:pPr>
              <a:lnSpc>
                <a:spcPct val="80000"/>
              </a:lnSpc>
            </a:pPr>
            <a:r>
              <a:rPr lang="en-US" sz="2800">
                <a:latin typeface="Arial" charset="0"/>
              </a:rPr>
              <a:t>Allele</a:t>
            </a:r>
          </a:p>
          <a:p>
            <a:pPr>
              <a:lnSpc>
                <a:spcPct val="80000"/>
              </a:lnSpc>
            </a:pPr>
            <a:r>
              <a:rPr lang="en-US" sz="2800">
                <a:latin typeface="Arial" charset="0"/>
              </a:rPr>
              <a:t>Genetics</a:t>
            </a:r>
          </a:p>
          <a:p>
            <a:pPr>
              <a:lnSpc>
                <a:spcPct val="80000"/>
              </a:lnSpc>
            </a:pPr>
            <a:endParaRPr lang="en-US" sz="2800">
              <a:latin typeface="Arial" charset="0"/>
            </a:endParaRPr>
          </a:p>
        </p:txBody>
      </p:sp>
      <p:sp>
        <p:nvSpPr>
          <p:cNvPr id="158724" name="Rectangle 4"/>
          <p:cNvSpPr>
            <a:spLocks noChangeArrowheads="1"/>
          </p:cNvSpPr>
          <p:nvPr/>
        </p:nvSpPr>
        <p:spPr bwMode="auto">
          <a:xfrm>
            <a:off x="4419600" y="1905000"/>
            <a:ext cx="3810000" cy="4302125"/>
          </a:xfrm>
          <a:prstGeom prst="rect">
            <a:avLst/>
          </a:prstGeom>
          <a:noFill/>
          <a:ln w="9525">
            <a:noFill/>
            <a:miter lim="800000"/>
            <a:headEnd/>
            <a:tailEnd/>
          </a:ln>
          <a:effectLst/>
        </p:spPr>
        <p:txBody>
          <a:bodyPr/>
          <a:lstStyle/>
          <a:p>
            <a:pPr marL="469900" indent="-469900">
              <a:lnSpc>
                <a:spcPct val="80000"/>
              </a:lnSpc>
              <a:spcBef>
                <a:spcPct val="20000"/>
              </a:spcBef>
              <a:buClr>
                <a:schemeClr val="bg2"/>
              </a:buClr>
              <a:buSzPct val="70000"/>
              <a:buFont typeface="Wingdings" pitchFamily="2" charset="2"/>
              <a:buChar char="o"/>
            </a:pPr>
            <a:r>
              <a:rPr lang="en-US" sz="2800">
                <a:latin typeface="Arial" charset="0"/>
              </a:rPr>
              <a:t>Pedigree</a:t>
            </a:r>
          </a:p>
          <a:p>
            <a:pPr marL="469900" indent="-469900">
              <a:lnSpc>
                <a:spcPct val="80000"/>
              </a:lnSpc>
              <a:spcBef>
                <a:spcPct val="20000"/>
              </a:spcBef>
              <a:buClr>
                <a:schemeClr val="bg2"/>
              </a:buClr>
              <a:buSzPct val="70000"/>
              <a:buFont typeface="Wingdings" pitchFamily="2" charset="2"/>
              <a:buChar char="o"/>
            </a:pPr>
            <a:r>
              <a:rPr lang="en-US" sz="2800">
                <a:latin typeface="Arial" charset="0"/>
              </a:rPr>
              <a:t>Model</a:t>
            </a:r>
          </a:p>
          <a:p>
            <a:pPr marL="469900" indent="-469900">
              <a:lnSpc>
                <a:spcPct val="80000"/>
              </a:lnSpc>
              <a:spcBef>
                <a:spcPct val="20000"/>
              </a:spcBef>
              <a:buClr>
                <a:schemeClr val="bg2"/>
              </a:buClr>
              <a:buSzPct val="70000"/>
              <a:buFont typeface="Wingdings" pitchFamily="2" charset="2"/>
              <a:buChar char="o"/>
            </a:pPr>
            <a:r>
              <a:rPr lang="en-US" sz="2800">
                <a:latin typeface="Arial" charset="0"/>
              </a:rPr>
              <a:t>Helix</a:t>
            </a:r>
          </a:p>
          <a:p>
            <a:pPr marL="469900" indent="-469900">
              <a:lnSpc>
                <a:spcPct val="80000"/>
              </a:lnSpc>
              <a:spcBef>
                <a:spcPct val="20000"/>
              </a:spcBef>
              <a:buClr>
                <a:schemeClr val="bg2"/>
              </a:buClr>
              <a:buSzPct val="70000"/>
              <a:buFont typeface="Wingdings" pitchFamily="2" charset="2"/>
              <a:buChar char="o"/>
            </a:pPr>
            <a:r>
              <a:rPr lang="en-US" sz="2800">
                <a:latin typeface="Arial" charset="0"/>
              </a:rPr>
              <a:t>Synthesis</a:t>
            </a:r>
          </a:p>
          <a:p>
            <a:pPr marL="469900" indent="-469900">
              <a:lnSpc>
                <a:spcPct val="80000"/>
              </a:lnSpc>
              <a:spcBef>
                <a:spcPct val="20000"/>
              </a:spcBef>
              <a:buClr>
                <a:schemeClr val="bg2"/>
              </a:buClr>
              <a:buSzPct val="70000"/>
              <a:buFont typeface="Wingdings" pitchFamily="2" charset="2"/>
              <a:buChar char="o"/>
            </a:pPr>
            <a:r>
              <a:rPr lang="en-US" sz="2800">
                <a:latin typeface="Arial" charset="0"/>
              </a:rPr>
              <a:t>Environment</a:t>
            </a:r>
          </a:p>
          <a:p>
            <a:pPr marL="469900" indent="-469900">
              <a:lnSpc>
                <a:spcPct val="80000"/>
              </a:lnSpc>
              <a:spcBef>
                <a:spcPct val="20000"/>
              </a:spcBef>
              <a:buClr>
                <a:schemeClr val="bg2"/>
              </a:buClr>
              <a:buSzPct val="70000"/>
              <a:buFont typeface="Wingdings" pitchFamily="2" charset="2"/>
              <a:buChar char="o"/>
            </a:pPr>
            <a:r>
              <a:rPr lang="en-US" sz="2800">
                <a:latin typeface="Arial" charset="0"/>
              </a:rPr>
              <a:t>Inheritance</a:t>
            </a:r>
          </a:p>
          <a:p>
            <a:pPr marL="469900" indent="-469900">
              <a:lnSpc>
                <a:spcPct val="80000"/>
              </a:lnSpc>
              <a:spcBef>
                <a:spcPct val="20000"/>
              </a:spcBef>
              <a:buClr>
                <a:schemeClr val="bg2"/>
              </a:buClr>
              <a:buSzPct val="70000"/>
              <a:buFont typeface="Wingdings" pitchFamily="2" charset="2"/>
              <a:buChar char="o"/>
            </a:pPr>
            <a:r>
              <a:rPr lang="en-US" sz="2800">
                <a:latin typeface="Arial" charset="0"/>
              </a:rPr>
              <a:t>Traits</a:t>
            </a:r>
          </a:p>
          <a:p>
            <a:pPr marL="469900" indent="-469900">
              <a:lnSpc>
                <a:spcPct val="80000"/>
              </a:lnSpc>
              <a:spcBef>
                <a:spcPct val="20000"/>
              </a:spcBef>
              <a:buClr>
                <a:schemeClr val="bg2"/>
              </a:buClr>
              <a:buSzPct val="70000"/>
              <a:buFont typeface="Wingdings" pitchFamily="2" charset="2"/>
              <a:buChar char="o"/>
            </a:pPr>
            <a:r>
              <a:rPr lang="en-US" sz="2800">
                <a:latin typeface="Arial" charset="0"/>
              </a:rPr>
              <a:t>Deoxyribonucleic</a:t>
            </a:r>
          </a:p>
          <a:p>
            <a:pPr marL="469900" indent="-469900">
              <a:lnSpc>
                <a:spcPct val="80000"/>
              </a:lnSpc>
              <a:spcBef>
                <a:spcPct val="20000"/>
              </a:spcBef>
              <a:buClr>
                <a:schemeClr val="bg2"/>
              </a:buClr>
              <a:buSzPct val="70000"/>
              <a:buFont typeface="Wingdings" pitchFamily="2" charset="2"/>
              <a:buChar char="o"/>
            </a:pPr>
            <a:r>
              <a:rPr lang="en-US" sz="2800">
                <a:latin typeface="Arial" charset="0"/>
              </a:rPr>
              <a:t>Daughter</a:t>
            </a:r>
          </a:p>
          <a:p>
            <a:pPr marL="469900" indent="-469900">
              <a:lnSpc>
                <a:spcPct val="80000"/>
              </a:lnSpc>
              <a:spcBef>
                <a:spcPct val="20000"/>
              </a:spcBef>
              <a:buClr>
                <a:schemeClr val="bg2"/>
              </a:buClr>
              <a:buSzPct val="70000"/>
              <a:buFont typeface="Wingdings" pitchFamily="2" charset="2"/>
              <a:buChar char="o"/>
            </a:pPr>
            <a:r>
              <a:rPr lang="en-US" sz="2800">
                <a:latin typeface="Arial" charset="0"/>
              </a:rPr>
              <a:t>Genotype</a:t>
            </a:r>
          </a:p>
          <a:p>
            <a:pPr marL="469900" indent="-469900">
              <a:lnSpc>
                <a:spcPct val="80000"/>
              </a:lnSpc>
              <a:spcBef>
                <a:spcPct val="20000"/>
              </a:spcBef>
              <a:buClr>
                <a:schemeClr val="bg2"/>
              </a:buClr>
              <a:buSzPct val="70000"/>
              <a:buFont typeface="Wingdings" pitchFamily="2" charset="2"/>
              <a:buChar char="o"/>
            </a:pPr>
            <a:endParaRPr lang="en-US" sz="2800">
              <a:latin typeface="Arial"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r>
              <a:rPr lang="en-AU" b="1"/>
              <a:t>Incomplete Dominance</a:t>
            </a:r>
          </a:p>
        </p:txBody>
      </p:sp>
      <p:sp>
        <p:nvSpPr>
          <p:cNvPr id="124931" name="Rectangle 3"/>
          <p:cNvSpPr>
            <a:spLocks noGrp="1" noChangeArrowheads="1"/>
          </p:cNvSpPr>
          <p:nvPr>
            <p:ph type="body" idx="1"/>
          </p:nvPr>
        </p:nvSpPr>
        <p:spPr>
          <a:xfrm>
            <a:off x="228600" y="1828800"/>
            <a:ext cx="8915400" cy="5029200"/>
          </a:xfrm>
        </p:spPr>
        <p:txBody>
          <a:bodyPr/>
          <a:lstStyle/>
          <a:p>
            <a:r>
              <a:rPr lang="en-AU" sz="2800"/>
              <a:t>Sometimes the heterozygous offspring may have a phenotype between the phenotypes of the two homozygous organisms. </a:t>
            </a:r>
          </a:p>
          <a:p>
            <a:r>
              <a:rPr lang="en-AU" sz="2800"/>
              <a:t>In snapdragons, allele </a:t>
            </a:r>
            <a:r>
              <a:rPr lang="en-AU" sz="2800" i="1"/>
              <a:t>R </a:t>
            </a:r>
            <a:r>
              <a:rPr lang="en-AU" sz="2800"/>
              <a:t>produces red flowers and allele </a:t>
            </a:r>
            <a:r>
              <a:rPr lang="en-AU" sz="2800" i="1"/>
              <a:t>W </a:t>
            </a:r>
            <a:r>
              <a:rPr lang="en-AU" sz="2800"/>
              <a:t>produces white flowers. The genotype </a:t>
            </a:r>
            <a:r>
              <a:rPr lang="en-AU" sz="2800" i="1"/>
              <a:t>RW </a:t>
            </a:r>
            <a:r>
              <a:rPr lang="en-AU" sz="2800"/>
              <a:t>produces pink flowers. This blending of colours is sometimes called </a:t>
            </a:r>
            <a:r>
              <a:rPr lang="en-AU" sz="2800" b="1"/>
              <a:t>incomplete</a:t>
            </a:r>
            <a:r>
              <a:rPr lang="en-AU" sz="2800"/>
              <a:t> </a:t>
            </a:r>
            <a:r>
              <a:rPr lang="en-AU" sz="2800" b="1"/>
              <a:t>dominance</a:t>
            </a:r>
            <a:endParaRPr lang="en-AU" sz="2800"/>
          </a:p>
          <a:p>
            <a:r>
              <a:rPr lang="en-AU" sz="2800"/>
              <a:t>The study of inheritance would be relatively simple if the ‘one gene for one characteristic’ model studied so far worked for all characteristics. But rarely do single genes control a characteristic. </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r>
              <a:rPr lang="en-AU" b="1"/>
              <a:t>Questions (Part a)</a:t>
            </a:r>
          </a:p>
        </p:txBody>
      </p:sp>
      <p:sp>
        <p:nvSpPr>
          <p:cNvPr id="125955" name="Rectangle 3"/>
          <p:cNvSpPr>
            <a:spLocks noGrp="1" noChangeArrowheads="1"/>
          </p:cNvSpPr>
          <p:nvPr>
            <p:ph type="body" idx="1"/>
          </p:nvPr>
        </p:nvSpPr>
        <p:spPr>
          <a:xfrm>
            <a:off x="228600" y="1828800"/>
            <a:ext cx="8686800" cy="4302125"/>
          </a:xfrm>
        </p:spPr>
        <p:txBody>
          <a:bodyPr/>
          <a:lstStyle/>
          <a:p>
            <a:pPr marL="609600" indent="-609600">
              <a:buFont typeface="Wingdings" pitchFamily="2" charset="2"/>
              <a:buAutoNum type="arabicPeriod"/>
            </a:pPr>
            <a:r>
              <a:rPr lang="en-AU" sz="2800" b="1"/>
              <a:t>Define </a:t>
            </a:r>
            <a:r>
              <a:rPr lang="en-AU" sz="2800"/>
              <a:t>the term ‘genetics’.</a:t>
            </a:r>
          </a:p>
          <a:p>
            <a:pPr marL="609600" indent="-609600">
              <a:buFont typeface="Wingdings" pitchFamily="2" charset="2"/>
              <a:buAutoNum type="arabicPeriod"/>
            </a:pPr>
            <a:r>
              <a:rPr lang="en-AU" sz="2800" b="1"/>
              <a:t>Explain </a:t>
            </a:r>
            <a:r>
              <a:rPr lang="en-AU" sz="2800"/>
              <a:t>why Mendel is known as the father of genetics.</a:t>
            </a:r>
          </a:p>
          <a:p>
            <a:pPr marL="609600" indent="-609600">
              <a:buFont typeface="Wingdings" pitchFamily="2" charset="2"/>
              <a:buAutoNum type="arabicPeriod"/>
            </a:pPr>
            <a:r>
              <a:rPr lang="en-AU" sz="2800"/>
              <a:t>Mendel’s findings were based on experiments using garden peas. </a:t>
            </a:r>
            <a:r>
              <a:rPr lang="en-AU" sz="2800" b="1"/>
              <a:t>List </a:t>
            </a:r>
            <a:r>
              <a:rPr lang="en-AU" sz="2800"/>
              <a:t>the traits that he observed.</a:t>
            </a:r>
          </a:p>
          <a:p>
            <a:pPr marL="609600" indent="-609600">
              <a:buFont typeface="Wingdings" pitchFamily="2" charset="2"/>
              <a:buAutoNum type="arabicPeriod"/>
            </a:pPr>
            <a:r>
              <a:rPr lang="en-AU" sz="2800" b="1"/>
              <a:t>Explain </a:t>
            </a:r>
            <a:r>
              <a:rPr lang="en-AU" sz="2800"/>
              <a:t>what is meant by a ‘true-breeding plant’.</a:t>
            </a:r>
          </a:p>
          <a:p>
            <a:pPr marL="609600" indent="-609600">
              <a:buFont typeface="Wingdings" pitchFamily="2" charset="2"/>
              <a:buAutoNum type="arabicPeriod"/>
            </a:pPr>
            <a:r>
              <a:rPr lang="en-AU" sz="2800"/>
              <a:t>In the study of genetics </a:t>
            </a:r>
            <a:r>
              <a:rPr lang="en-AU" sz="2800" b="1"/>
              <a:t>state </a:t>
            </a:r>
            <a:r>
              <a:rPr lang="en-AU" sz="2800"/>
              <a:t>what is meant by the F1 and F2 generations.</a:t>
            </a:r>
          </a:p>
          <a:p>
            <a:pPr marL="609600" indent="-609600">
              <a:buFont typeface="Wingdings" pitchFamily="2" charset="2"/>
              <a:buAutoNum type="arabicPeriod"/>
            </a:pPr>
            <a:r>
              <a:rPr lang="en-AU" sz="2800" b="1"/>
              <a:t>Define </a:t>
            </a:r>
            <a:r>
              <a:rPr lang="en-AU" sz="2800"/>
              <a:t>the terms ‘dominant trait’ and ‘recessive trait’. </a:t>
            </a:r>
          </a:p>
          <a:p>
            <a:pPr marL="609600" indent="-609600"/>
            <a:endParaRPr lang="en-AU" sz="2800" b="1"/>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r>
              <a:rPr lang="en-AU" b="1"/>
              <a:t>Questions (Part b)</a:t>
            </a:r>
            <a:endParaRPr lang="en-AU" sz="2000" b="1"/>
          </a:p>
        </p:txBody>
      </p:sp>
      <p:sp>
        <p:nvSpPr>
          <p:cNvPr id="126979" name="Rectangle 3"/>
          <p:cNvSpPr>
            <a:spLocks noGrp="1" noChangeArrowheads="1"/>
          </p:cNvSpPr>
          <p:nvPr>
            <p:ph type="body" idx="1"/>
          </p:nvPr>
        </p:nvSpPr>
        <p:spPr/>
        <p:txBody>
          <a:bodyPr/>
          <a:lstStyle/>
          <a:p>
            <a:pPr marL="609600" indent="-609600">
              <a:buFont typeface="Wingdings" pitchFamily="2" charset="2"/>
              <a:buAutoNum type="arabicPeriod"/>
            </a:pPr>
            <a:r>
              <a:rPr lang="en-AU" sz="2800" b="1"/>
              <a:t>State </a:t>
            </a:r>
            <a:r>
              <a:rPr lang="en-AU" sz="2800"/>
              <a:t>the conclusion Mendel drew from his pea plant observations.</a:t>
            </a:r>
          </a:p>
          <a:p>
            <a:pPr marL="609600" indent="-609600">
              <a:buFont typeface="Wingdings" pitchFamily="2" charset="2"/>
              <a:buAutoNum type="arabicPeriod"/>
            </a:pPr>
            <a:r>
              <a:rPr lang="en-AU" sz="2800" b="1"/>
              <a:t>Define </a:t>
            </a:r>
            <a:r>
              <a:rPr lang="en-AU" sz="2800"/>
              <a:t>the term ‘gene’.</a:t>
            </a:r>
          </a:p>
          <a:p>
            <a:pPr marL="609600" indent="-609600">
              <a:buFont typeface="Wingdings" pitchFamily="2" charset="2"/>
              <a:buAutoNum type="arabicPeriod"/>
            </a:pPr>
            <a:r>
              <a:rPr lang="en-AU" sz="2800" b="1"/>
              <a:t>State </a:t>
            </a:r>
            <a:r>
              <a:rPr lang="en-AU" sz="2800"/>
              <a:t>the name of the chemical from which genes are made.</a:t>
            </a:r>
          </a:p>
          <a:p>
            <a:pPr marL="609600" indent="-609600">
              <a:buFont typeface="Wingdings" pitchFamily="2" charset="2"/>
              <a:buAutoNum type="arabicPeriod"/>
            </a:pPr>
            <a:r>
              <a:rPr lang="en-AU" sz="2800" b="1"/>
              <a:t>Clarify </a:t>
            </a:r>
            <a:r>
              <a:rPr lang="en-AU" sz="2800"/>
              <a:t>what is meant by a ‘chromosome’.</a:t>
            </a:r>
          </a:p>
          <a:p>
            <a:pPr marL="609600" indent="-609600">
              <a:buFont typeface="Wingdings" pitchFamily="2" charset="2"/>
              <a:buAutoNum type="arabicPeriod"/>
            </a:pPr>
            <a:r>
              <a:rPr lang="en-AU" sz="2800" b="1"/>
              <a:t>Describe </a:t>
            </a:r>
            <a:r>
              <a:rPr lang="en-AU" sz="2800"/>
              <a:t>the relationship between genes and chromosomes.</a:t>
            </a:r>
          </a:p>
          <a:p>
            <a:pPr marL="609600" indent="-609600">
              <a:buFont typeface="Wingdings" pitchFamily="2" charset="2"/>
              <a:buAutoNum type="arabicPeriod"/>
            </a:pPr>
            <a:r>
              <a:rPr lang="en-AU" sz="2800" b="1"/>
              <a:t>State </a:t>
            </a:r>
            <a:r>
              <a:rPr lang="en-AU" sz="2800"/>
              <a:t>how many chromosomes are contained in a human</a:t>
            </a:r>
            <a:r>
              <a:rPr lang="en-AU" sz="2800" b="1"/>
              <a:t> </a:t>
            </a:r>
            <a:r>
              <a:rPr lang="en-AU" sz="2800"/>
              <a:t>body cell and a human sperm cell.</a:t>
            </a:r>
          </a:p>
          <a:p>
            <a:pPr marL="609600" indent="-609600"/>
            <a:endParaRPr lang="en-AU"/>
          </a:p>
          <a:p>
            <a:pPr marL="609600" indent="-609600">
              <a:buFont typeface="Wingdings" pitchFamily="2" charset="2"/>
              <a:buNone/>
            </a:pPr>
            <a:endParaRPr lang="en-AU"/>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r>
              <a:rPr lang="en-AU" b="1"/>
              <a:t>Questions (Part c)</a:t>
            </a:r>
          </a:p>
        </p:txBody>
      </p:sp>
      <p:sp>
        <p:nvSpPr>
          <p:cNvPr id="128003" name="Rectangle 3"/>
          <p:cNvSpPr>
            <a:spLocks noGrp="1" noChangeArrowheads="1"/>
          </p:cNvSpPr>
          <p:nvPr>
            <p:ph type="body" idx="1"/>
          </p:nvPr>
        </p:nvSpPr>
        <p:spPr>
          <a:xfrm>
            <a:off x="228600" y="1828800"/>
            <a:ext cx="8763000" cy="5029200"/>
          </a:xfrm>
        </p:spPr>
        <p:txBody>
          <a:bodyPr/>
          <a:lstStyle/>
          <a:p>
            <a:pPr marL="609600" indent="-609600">
              <a:buFont typeface="Wingdings" pitchFamily="2" charset="2"/>
              <a:buAutoNum type="arabicPeriod"/>
            </a:pPr>
            <a:r>
              <a:rPr lang="en-AU" sz="2800" b="1"/>
              <a:t>Define </a:t>
            </a:r>
            <a:r>
              <a:rPr lang="en-AU" sz="2800"/>
              <a:t>the term ‘homologous’.</a:t>
            </a:r>
          </a:p>
          <a:p>
            <a:pPr marL="609600" indent="-609600">
              <a:buFont typeface="Wingdings" pitchFamily="2" charset="2"/>
              <a:buAutoNum type="arabicPeriod"/>
            </a:pPr>
            <a:r>
              <a:rPr lang="en-AU" sz="2800"/>
              <a:t>With the aid of an example, </a:t>
            </a:r>
            <a:r>
              <a:rPr lang="en-AU" sz="2800" b="1"/>
              <a:t>contrast </a:t>
            </a:r>
            <a:r>
              <a:rPr lang="en-AU" sz="2800"/>
              <a:t>diploid with haploid cells.</a:t>
            </a:r>
            <a:endParaRPr lang="en-AU" sz="2800" b="1"/>
          </a:p>
          <a:p>
            <a:pPr marL="609600" indent="-609600">
              <a:buFont typeface="Wingdings" pitchFamily="2" charset="2"/>
              <a:buAutoNum type="arabicPeriod"/>
            </a:pPr>
            <a:r>
              <a:rPr lang="en-AU" sz="2800" b="1"/>
              <a:t>Define </a:t>
            </a:r>
            <a:r>
              <a:rPr lang="en-AU" sz="2800"/>
              <a:t>the terms ‘mitosis’ and ‘meiosis’.</a:t>
            </a:r>
            <a:endParaRPr lang="en-AU" sz="2800" b="1"/>
          </a:p>
          <a:p>
            <a:pPr marL="609600" indent="-609600">
              <a:buFont typeface="Wingdings" pitchFamily="2" charset="2"/>
              <a:buAutoNum type="arabicPeriod"/>
            </a:pPr>
            <a:r>
              <a:rPr lang="en-AU" sz="2800" b="1"/>
              <a:t>Identify </a:t>
            </a:r>
            <a:r>
              <a:rPr lang="en-AU" sz="2800"/>
              <a:t>where each occurs.</a:t>
            </a:r>
            <a:endParaRPr lang="en-AU" sz="2800" b="1"/>
          </a:p>
          <a:p>
            <a:pPr marL="609600" indent="-609600">
              <a:buFont typeface="Wingdings" pitchFamily="2" charset="2"/>
              <a:buAutoNum type="arabicPeriod"/>
            </a:pPr>
            <a:r>
              <a:rPr lang="en-AU" sz="2800" b="1"/>
              <a:t>Construct </a:t>
            </a:r>
            <a:r>
              <a:rPr lang="en-AU" sz="2800"/>
              <a:t>a table to </a:t>
            </a:r>
            <a:r>
              <a:rPr lang="en-AU" sz="2800" b="1"/>
              <a:t>compare </a:t>
            </a:r>
            <a:r>
              <a:rPr lang="en-AU" sz="2800"/>
              <a:t>mitosis and meiosis. </a:t>
            </a:r>
            <a:endParaRPr lang="en-AU" sz="2800" b="1"/>
          </a:p>
          <a:p>
            <a:pPr marL="609600" indent="-609600">
              <a:buFont typeface="Wingdings" pitchFamily="2" charset="2"/>
              <a:buAutoNum type="arabicPeriod"/>
            </a:pPr>
            <a:r>
              <a:rPr lang="en-AU" sz="2800" b="1"/>
              <a:t>Define the following terms: </a:t>
            </a:r>
            <a:r>
              <a:rPr lang="en-AU" sz="2800"/>
              <a:t>Alleles    Phenotype    Genotype    Homozygous    Heterozygous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r>
              <a:rPr lang="en-AU" b="1"/>
              <a:t>Simple Human Inheritance</a:t>
            </a:r>
          </a:p>
        </p:txBody>
      </p:sp>
      <p:pic>
        <p:nvPicPr>
          <p:cNvPr id="129028" name="Picture 4"/>
          <p:cNvPicPr>
            <a:picLocks noGrp="1" noChangeAspect="1" noChangeArrowheads="1"/>
          </p:cNvPicPr>
          <p:nvPr>
            <p:ph type="body" idx="1"/>
          </p:nvPr>
        </p:nvPicPr>
        <p:blipFill>
          <a:blip r:embed="rId2" cstate="print"/>
          <a:srcRect/>
          <a:stretch>
            <a:fillRect/>
          </a:stretch>
        </p:blipFill>
        <p:spPr>
          <a:xfrm>
            <a:off x="195263" y="1828800"/>
            <a:ext cx="8796337" cy="4724400"/>
          </a:xfrm>
          <a:noFill/>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r>
              <a:rPr lang="en-AU" b="1"/>
              <a:t>Blood Groups</a:t>
            </a:r>
          </a:p>
        </p:txBody>
      </p:sp>
      <p:sp>
        <p:nvSpPr>
          <p:cNvPr id="130051" name="Rectangle 3"/>
          <p:cNvSpPr>
            <a:spLocks noGrp="1" noChangeArrowheads="1"/>
          </p:cNvSpPr>
          <p:nvPr>
            <p:ph type="body" sz="half" idx="1"/>
          </p:nvPr>
        </p:nvSpPr>
        <p:spPr>
          <a:xfrm>
            <a:off x="457200" y="1828800"/>
            <a:ext cx="8229600" cy="2590800"/>
          </a:xfrm>
        </p:spPr>
        <p:txBody>
          <a:bodyPr/>
          <a:lstStyle/>
          <a:p>
            <a:r>
              <a:rPr lang="en-AU" sz="2800"/>
              <a:t>The ABO system involves three different alleles, identified as </a:t>
            </a:r>
            <a:r>
              <a:rPr lang="en-AU" sz="2800" i="1"/>
              <a:t>IA</a:t>
            </a:r>
            <a:r>
              <a:rPr lang="en-AU" sz="2800"/>
              <a:t>, </a:t>
            </a:r>
            <a:r>
              <a:rPr lang="en-AU" sz="2800" i="1"/>
              <a:t>IB </a:t>
            </a:r>
            <a:r>
              <a:rPr lang="en-AU" sz="2800"/>
              <a:t>and </a:t>
            </a:r>
            <a:r>
              <a:rPr lang="en-AU" sz="2800" i="1"/>
              <a:t>IO</a:t>
            </a:r>
            <a:r>
              <a:rPr lang="en-AU" sz="2800"/>
              <a:t>.</a:t>
            </a:r>
          </a:p>
          <a:p>
            <a:r>
              <a:rPr lang="en-AU" sz="2800"/>
              <a:t>• </a:t>
            </a:r>
            <a:r>
              <a:rPr lang="en-AU" sz="2800" i="1"/>
              <a:t>IA </a:t>
            </a:r>
            <a:r>
              <a:rPr lang="en-AU" sz="2800"/>
              <a:t>and </a:t>
            </a:r>
            <a:r>
              <a:rPr lang="en-AU" sz="2800" i="1"/>
              <a:t>IB </a:t>
            </a:r>
            <a:r>
              <a:rPr lang="en-AU" sz="2800"/>
              <a:t>are codominant.</a:t>
            </a:r>
          </a:p>
          <a:p>
            <a:r>
              <a:rPr lang="en-AU" sz="2800"/>
              <a:t>• </a:t>
            </a:r>
            <a:r>
              <a:rPr lang="en-AU" sz="2800" i="1"/>
              <a:t>IO </a:t>
            </a:r>
            <a:r>
              <a:rPr lang="en-AU" sz="2800"/>
              <a:t>is recessive to both </a:t>
            </a:r>
            <a:r>
              <a:rPr lang="en-AU" sz="2800" i="1"/>
              <a:t>IA </a:t>
            </a:r>
            <a:r>
              <a:rPr lang="en-AU" sz="2800"/>
              <a:t>and </a:t>
            </a:r>
            <a:r>
              <a:rPr lang="en-AU" sz="2800" i="1"/>
              <a:t>IB</a:t>
            </a:r>
            <a:r>
              <a:rPr lang="en-AU" sz="2800"/>
              <a:t>.</a:t>
            </a:r>
          </a:p>
          <a:p>
            <a:r>
              <a:rPr lang="en-AU" sz="2800"/>
              <a:t>Possible genotypes and phenotypes are shown below </a:t>
            </a:r>
          </a:p>
        </p:txBody>
      </p:sp>
      <p:pic>
        <p:nvPicPr>
          <p:cNvPr id="130053" name="Picture 5"/>
          <p:cNvPicPr>
            <a:picLocks noGrp="1" noChangeAspect="1" noChangeArrowheads="1"/>
          </p:cNvPicPr>
          <p:nvPr>
            <p:ph sz="half" idx="2"/>
          </p:nvPr>
        </p:nvPicPr>
        <p:blipFill>
          <a:blip r:embed="rId2" cstate="print"/>
          <a:srcRect/>
          <a:stretch>
            <a:fillRect/>
          </a:stretch>
        </p:blipFill>
        <p:spPr>
          <a:xfrm>
            <a:off x="0" y="4564063"/>
            <a:ext cx="9144000" cy="2089150"/>
          </a:xfrm>
          <a:noFill/>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0" name="Rectangle 4"/>
          <p:cNvSpPr>
            <a:spLocks noGrp="1" noChangeArrowheads="1"/>
          </p:cNvSpPr>
          <p:nvPr>
            <p:ph type="title"/>
          </p:nvPr>
        </p:nvSpPr>
        <p:spPr/>
        <p:txBody>
          <a:bodyPr/>
          <a:lstStyle/>
          <a:p>
            <a:r>
              <a:rPr lang="en-AU"/>
              <a:t>Punnett Square Prediction</a:t>
            </a:r>
          </a:p>
        </p:txBody>
      </p:sp>
      <p:pic>
        <p:nvPicPr>
          <p:cNvPr id="132104" name="Picture 8"/>
          <p:cNvPicPr>
            <a:picLocks noGrp="1" noChangeAspect="1" noChangeArrowheads="1"/>
          </p:cNvPicPr>
          <p:nvPr>
            <p:ph sz="half" idx="1"/>
          </p:nvPr>
        </p:nvPicPr>
        <p:blipFill>
          <a:blip r:embed="rId2" cstate="print"/>
          <a:srcRect/>
          <a:stretch>
            <a:fillRect/>
          </a:stretch>
        </p:blipFill>
        <p:spPr>
          <a:xfrm>
            <a:off x="304800" y="1828800"/>
            <a:ext cx="4114800" cy="4495800"/>
          </a:xfrm>
          <a:noFill/>
          <a:ln/>
        </p:spPr>
      </p:pic>
      <p:sp>
        <p:nvSpPr>
          <p:cNvPr id="132107" name="Text Box 11"/>
          <p:cNvSpPr txBox="1">
            <a:spLocks noGrp="1" noChangeArrowheads="1"/>
          </p:cNvSpPr>
          <p:nvPr>
            <p:ph sz="quarter" idx="3"/>
          </p:nvPr>
        </p:nvSpPr>
        <p:spPr>
          <a:xfrm>
            <a:off x="4648200" y="1905000"/>
            <a:ext cx="4038600" cy="4648200"/>
          </a:xfrm>
          <a:solidFill>
            <a:srgbClr val="FFFFFF"/>
          </a:solidFill>
          <a:ln>
            <a:solidFill>
              <a:srgbClr val="000000"/>
            </a:solidFill>
          </a:ln>
        </p:spPr>
        <p:txBody>
          <a:bodyPr/>
          <a:lstStyle/>
          <a:p>
            <a:r>
              <a:rPr lang="en-AU" sz="2400"/>
              <a:t>The chances of each of the possible blood groups of a child are:</a:t>
            </a:r>
          </a:p>
          <a:p>
            <a:r>
              <a:rPr lang="en-AU" sz="2400"/>
              <a:t> 25% of having blood type AB</a:t>
            </a:r>
          </a:p>
          <a:p>
            <a:r>
              <a:rPr lang="en-AU" sz="2400"/>
              <a:t> 25% of having blood type A</a:t>
            </a:r>
          </a:p>
          <a:p>
            <a:r>
              <a:rPr lang="en-AU" sz="2400"/>
              <a:t> 25% of having blood type B</a:t>
            </a:r>
          </a:p>
          <a:p>
            <a:r>
              <a:rPr lang="en-AU" sz="2400"/>
              <a:t> 25% of having blood type O.</a:t>
            </a:r>
          </a:p>
          <a:p>
            <a:pPr>
              <a:spcBef>
                <a:spcPct val="0"/>
              </a:spcBef>
              <a:buClrTx/>
              <a:buSzTx/>
              <a:buFontTx/>
              <a:buNone/>
            </a:pPr>
            <a:endParaRPr lang="en-AU" sz="180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381000" y="685800"/>
            <a:ext cx="8229600" cy="1143000"/>
          </a:xfrm>
        </p:spPr>
        <p:txBody>
          <a:bodyPr/>
          <a:lstStyle/>
          <a:p>
            <a:r>
              <a:rPr lang="en-AU" b="1"/>
              <a:t>Other types of human inheritance ~ Eye colour</a:t>
            </a:r>
          </a:p>
        </p:txBody>
      </p:sp>
      <p:sp>
        <p:nvSpPr>
          <p:cNvPr id="134147" name="Rectangle 3"/>
          <p:cNvSpPr>
            <a:spLocks noGrp="1" noChangeArrowheads="1"/>
          </p:cNvSpPr>
          <p:nvPr>
            <p:ph type="body" idx="1"/>
          </p:nvPr>
        </p:nvSpPr>
        <p:spPr/>
        <p:txBody>
          <a:bodyPr/>
          <a:lstStyle/>
          <a:p>
            <a:r>
              <a:rPr lang="en-AU" sz="2800"/>
              <a:t>In white-skinned people, eye colour is to some extent determined by a single gene. Brown eyes (allele </a:t>
            </a:r>
            <a:r>
              <a:rPr lang="en-AU" sz="2800" i="1"/>
              <a:t>B</a:t>
            </a:r>
            <a:r>
              <a:rPr lang="en-AU" sz="2800"/>
              <a:t>) are dominant over blue eyes (allele </a:t>
            </a:r>
            <a:r>
              <a:rPr lang="en-AU" sz="2800" i="1"/>
              <a:t>b</a:t>
            </a:r>
            <a:r>
              <a:rPr lang="en-AU" sz="2800"/>
              <a:t>).</a:t>
            </a:r>
          </a:p>
          <a:p>
            <a:r>
              <a:rPr lang="en-AU" sz="2800"/>
              <a:t>Genotypes </a:t>
            </a:r>
            <a:r>
              <a:rPr lang="en-AU" sz="2800" i="1"/>
              <a:t>BB </a:t>
            </a:r>
            <a:r>
              <a:rPr lang="en-AU" sz="2800"/>
              <a:t>and </a:t>
            </a:r>
            <a:r>
              <a:rPr lang="en-AU" sz="2800" i="1"/>
              <a:t>Bb </a:t>
            </a:r>
            <a:r>
              <a:rPr lang="en-AU" sz="2800"/>
              <a:t>therefore produce brown eyes.</a:t>
            </a:r>
          </a:p>
          <a:p>
            <a:r>
              <a:rPr lang="en-AU" sz="2800"/>
              <a:t>Blue-eyed people are homozygous, </a:t>
            </a:r>
            <a:r>
              <a:rPr lang="en-AU" sz="2800" i="1"/>
              <a:t>bb</a:t>
            </a:r>
            <a:r>
              <a:rPr lang="en-AU" sz="2800"/>
              <a:t>. Green and grey are genetically considered to be forms of blue.</a:t>
            </a:r>
          </a:p>
          <a:p>
            <a:r>
              <a:rPr lang="en-AU" sz="2800"/>
              <a:t>Hazel and black are forms of brown.</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r>
              <a:rPr lang="en-AU" b="1"/>
              <a:t>Studying Human Inheritance</a:t>
            </a:r>
          </a:p>
        </p:txBody>
      </p:sp>
      <p:sp>
        <p:nvSpPr>
          <p:cNvPr id="135171" name="Rectangle 3"/>
          <p:cNvSpPr>
            <a:spLocks noGrp="1" noChangeArrowheads="1"/>
          </p:cNvSpPr>
          <p:nvPr>
            <p:ph type="body" idx="1"/>
          </p:nvPr>
        </p:nvSpPr>
        <p:spPr/>
        <p:txBody>
          <a:bodyPr/>
          <a:lstStyle/>
          <a:p>
            <a:r>
              <a:rPr lang="en-AU" sz="2800"/>
              <a:t>Humans take a long time to breed.</a:t>
            </a:r>
          </a:p>
          <a:p>
            <a:r>
              <a:rPr lang="en-AU" sz="2800"/>
              <a:t>To overcome this problem, </a:t>
            </a:r>
            <a:r>
              <a:rPr lang="en-AU" sz="2800" b="1"/>
              <a:t>pedigrees </a:t>
            </a:r>
            <a:r>
              <a:rPr lang="en-AU" sz="2800"/>
              <a:t>of families are recorded and analysed. </a:t>
            </a:r>
          </a:p>
          <a:p>
            <a:r>
              <a:rPr lang="en-AU" sz="2800"/>
              <a:t>A pedigree is a pictorial family tree where individuals who show a particular disease or characteristic are marked on it.</a:t>
            </a:r>
            <a:r>
              <a:rPr lang="en-AU"/>
              <a:t> </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r>
              <a:rPr lang="en-AU" b="1"/>
              <a:t>Pedigree Symbols</a:t>
            </a:r>
          </a:p>
        </p:txBody>
      </p:sp>
      <p:pic>
        <p:nvPicPr>
          <p:cNvPr id="138244" name="Picture 4"/>
          <p:cNvPicPr>
            <a:picLocks noGrp="1" noChangeAspect="1" noChangeArrowheads="1"/>
          </p:cNvPicPr>
          <p:nvPr>
            <p:ph type="body" idx="1"/>
          </p:nvPr>
        </p:nvPicPr>
        <p:blipFill>
          <a:blip r:embed="rId2" cstate="print"/>
          <a:srcRect/>
          <a:stretch>
            <a:fillRect/>
          </a:stretch>
        </p:blipFill>
        <p:spPr>
          <a:xfrm>
            <a:off x="2133600" y="1828800"/>
            <a:ext cx="4846638" cy="5029200"/>
          </a:xfrm>
          <a:no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r>
              <a:rPr lang="en-US">
                <a:latin typeface="Arial" charset="0"/>
              </a:rPr>
              <a:t>Making a Glossary</a:t>
            </a:r>
          </a:p>
        </p:txBody>
      </p:sp>
      <p:sp>
        <p:nvSpPr>
          <p:cNvPr id="159747" name="Rectangle 3"/>
          <p:cNvSpPr>
            <a:spLocks noGrp="1" noChangeArrowheads="1"/>
          </p:cNvSpPr>
          <p:nvPr>
            <p:ph type="body" idx="1"/>
          </p:nvPr>
        </p:nvSpPr>
        <p:spPr/>
        <p:txBody>
          <a:bodyPr/>
          <a:lstStyle/>
          <a:p>
            <a:pPr>
              <a:lnSpc>
                <a:spcPct val="80000"/>
              </a:lnSpc>
            </a:pPr>
            <a:r>
              <a:rPr lang="en-US" sz="2800">
                <a:latin typeface="Arial" charset="0"/>
              </a:rPr>
              <a:t>The hardest part, and the most important part of learning this topic is understanding what the main terms mean and when or where to use them. If you can use these terms, it will help you to get better marks!</a:t>
            </a:r>
          </a:p>
          <a:p>
            <a:pPr>
              <a:lnSpc>
                <a:spcPct val="80000"/>
              </a:lnSpc>
            </a:pPr>
            <a:r>
              <a:rPr lang="en-US" sz="2800">
                <a:latin typeface="Arial" charset="0"/>
              </a:rPr>
              <a:t>Find the meanings of the following words. Make sure that you find the SCIENTIFIC meaning and that you can define them so that you understand it.</a:t>
            </a:r>
          </a:p>
          <a:p>
            <a:pPr>
              <a:lnSpc>
                <a:spcPct val="80000"/>
              </a:lnSpc>
            </a:pPr>
            <a:r>
              <a:rPr lang="en-US" sz="2800">
                <a:latin typeface="Arial" charset="0"/>
              </a:rPr>
              <a:t>What would be the BEST way to present a glossary?......</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8" name="Rectangle 4"/>
          <p:cNvSpPr>
            <a:spLocks noGrp="1" noChangeArrowheads="1"/>
          </p:cNvSpPr>
          <p:nvPr>
            <p:ph type="title"/>
          </p:nvPr>
        </p:nvSpPr>
        <p:spPr/>
        <p:txBody>
          <a:bodyPr/>
          <a:lstStyle/>
          <a:p>
            <a:r>
              <a:rPr lang="en-AU" b="1"/>
              <a:t>Night Blindness Pedigree</a:t>
            </a:r>
          </a:p>
        </p:txBody>
      </p:sp>
      <p:sp>
        <p:nvSpPr>
          <p:cNvPr id="139270" name="Rectangle 6"/>
          <p:cNvSpPr>
            <a:spLocks noGrp="1" noChangeArrowheads="1"/>
          </p:cNvSpPr>
          <p:nvPr>
            <p:ph type="body" sz="half" idx="2"/>
          </p:nvPr>
        </p:nvSpPr>
        <p:spPr>
          <a:xfrm>
            <a:off x="304800" y="4706938"/>
            <a:ext cx="8229600" cy="1922462"/>
          </a:xfrm>
        </p:spPr>
        <p:txBody>
          <a:bodyPr/>
          <a:lstStyle/>
          <a:p>
            <a:r>
              <a:rPr lang="en-AU" sz="2800"/>
              <a:t>The pedigree for night blindness shows a strange pairing. </a:t>
            </a:r>
            <a:r>
              <a:rPr lang="en-AU" sz="2800" b="1" i="1"/>
              <a:t> </a:t>
            </a:r>
            <a:r>
              <a:rPr lang="en-AU" sz="2800"/>
              <a:t>Why are genetic disorders more likely in children born</a:t>
            </a:r>
            <a:r>
              <a:rPr lang="en-AU" sz="2800" b="1" i="1"/>
              <a:t> </a:t>
            </a:r>
            <a:r>
              <a:rPr lang="en-AU" sz="2800"/>
              <a:t>from parents who are closely blood-related (eg brothers/sisters/cousins)?</a:t>
            </a:r>
          </a:p>
        </p:txBody>
      </p:sp>
      <p:pic>
        <p:nvPicPr>
          <p:cNvPr id="139271" name="Picture 7"/>
          <p:cNvPicPr>
            <a:picLocks noGrp="1" noChangeAspect="1" noChangeArrowheads="1"/>
          </p:cNvPicPr>
          <p:nvPr>
            <p:ph sz="half" idx="1"/>
          </p:nvPr>
        </p:nvPicPr>
        <p:blipFill>
          <a:blip r:embed="rId2" cstate="print"/>
          <a:srcRect/>
          <a:stretch>
            <a:fillRect/>
          </a:stretch>
        </p:blipFill>
        <p:spPr>
          <a:xfrm>
            <a:off x="1676400" y="1828800"/>
            <a:ext cx="4872038" cy="2790825"/>
          </a:xfrm>
          <a:noFill/>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r>
              <a:rPr lang="en-AU" b="1"/>
              <a:t>Sex Determination in Humans</a:t>
            </a:r>
          </a:p>
        </p:txBody>
      </p:sp>
      <p:sp>
        <p:nvSpPr>
          <p:cNvPr id="141315" name="Rectangle 3"/>
          <p:cNvSpPr>
            <a:spLocks noGrp="1" noChangeArrowheads="1"/>
          </p:cNvSpPr>
          <p:nvPr>
            <p:ph type="body" idx="1"/>
          </p:nvPr>
        </p:nvSpPr>
        <p:spPr/>
        <p:txBody>
          <a:bodyPr/>
          <a:lstStyle/>
          <a:p>
            <a:r>
              <a:rPr lang="en-AU" sz="2800"/>
              <a:t>Chromosomal pair number 23, are known as the X and Y chromosomes. </a:t>
            </a:r>
          </a:p>
          <a:p>
            <a:r>
              <a:rPr lang="en-AU" sz="2800"/>
              <a:t>A male has the genotype </a:t>
            </a:r>
            <a:r>
              <a:rPr lang="en-AU" sz="2800" i="1"/>
              <a:t>XY</a:t>
            </a:r>
            <a:r>
              <a:rPr lang="en-AU" sz="2800"/>
              <a:t>.</a:t>
            </a:r>
          </a:p>
          <a:p>
            <a:r>
              <a:rPr lang="en-AU" sz="2800"/>
              <a:t>A female has the genotype </a:t>
            </a:r>
            <a:r>
              <a:rPr lang="en-AU" sz="2800" i="1"/>
              <a:t>XX</a:t>
            </a:r>
            <a:r>
              <a:rPr lang="en-AU" sz="2800"/>
              <a:t>.</a:t>
            </a:r>
          </a:p>
          <a:p>
            <a:r>
              <a:rPr lang="en-AU" sz="2800"/>
              <a:t>All ova contain an </a:t>
            </a:r>
            <a:r>
              <a:rPr lang="en-AU" sz="2800" i="1"/>
              <a:t>X </a:t>
            </a:r>
            <a:r>
              <a:rPr lang="en-AU" sz="2800"/>
              <a:t>chromosome from the mother.</a:t>
            </a:r>
          </a:p>
          <a:p>
            <a:r>
              <a:rPr lang="en-AU" sz="2800"/>
              <a:t>Sperm have either an </a:t>
            </a:r>
            <a:r>
              <a:rPr lang="en-AU" sz="2800" i="1"/>
              <a:t>X </a:t>
            </a:r>
            <a:r>
              <a:rPr lang="en-AU" sz="2800"/>
              <a:t>or a </a:t>
            </a:r>
            <a:r>
              <a:rPr lang="en-AU" sz="2800" i="1"/>
              <a:t>Y </a:t>
            </a:r>
            <a:r>
              <a:rPr lang="en-AU" sz="2800"/>
              <a:t>chromosome from the father.</a:t>
            </a:r>
          </a:p>
          <a:p>
            <a:r>
              <a:rPr lang="en-AU" sz="2800"/>
              <a:t>It is the type of sperm (</a:t>
            </a:r>
            <a:r>
              <a:rPr lang="en-AU" sz="2800" i="1"/>
              <a:t>X </a:t>
            </a:r>
            <a:r>
              <a:rPr lang="en-AU" sz="2800"/>
              <a:t>or </a:t>
            </a:r>
            <a:r>
              <a:rPr lang="en-AU" sz="2800" i="1"/>
              <a:t>Y</a:t>
            </a:r>
            <a:r>
              <a:rPr lang="en-AU" sz="2800"/>
              <a:t>) from the father that</a:t>
            </a:r>
            <a:r>
              <a:rPr lang="en-AU" sz="2800" i="1"/>
              <a:t> </a:t>
            </a:r>
            <a:r>
              <a:rPr lang="en-AU" sz="2800"/>
              <a:t>determines the sex of the</a:t>
            </a:r>
            <a:r>
              <a:rPr lang="en-AU" sz="2800" i="1"/>
              <a:t> </a:t>
            </a:r>
            <a:r>
              <a:rPr lang="en-AU" sz="2800"/>
              <a:t>offspring.</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r>
              <a:rPr lang="en-AU" b="1"/>
              <a:t>X-linked Diseases</a:t>
            </a:r>
          </a:p>
        </p:txBody>
      </p:sp>
      <p:sp>
        <p:nvSpPr>
          <p:cNvPr id="142339" name="Rectangle 3"/>
          <p:cNvSpPr>
            <a:spLocks noGrp="1" noChangeArrowheads="1"/>
          </p:cNvSpPr>
          <p:nvPr>
            <p:ph type="body" idx="1"/>
          </p:nvPr>
        </p:nvSpPr>
        <p:spPr>
          <a:xfrm>
            <a:off x="228600" y="1828800"/>
            <a:ext cx="8686800" cy="4302125"/>
          </a:xfrm>
        </p:spPr>
        <p:txBody>
          <a:bodyPr/>
          <a:lstStyle/>
          <a:p>
            <a:r>
              <a:rPr lang="en-AU" sz="2800"/>
              <a:t>The Y chromosome is small and carries very few genes. The X chromosome is longer and has many genes on it. </a:t>
            </a:r>
          </a:p>
          <a:p>
            <a:r>
              <a:rPr lang="en-AU" sz="2800"/>
              <a:t>In males (</a:t>
            </a:r>
            <a:r>
              <a:rPr lang="en-AU" sz="2800" i="1"/>
              <a:t>XY</a:t>
            </a:r>
            <a:r>
              <a:rPr lang="en-AU" sz="2800"/>
              <a:t>) many of the genes on the X chromosomes do not have a matching allele on the Y chromosome. Therefore a single gene on the X chromosome, regardless of whether it is recessive or dominant, will control the phenotype of the male.</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r>
              <a:rPr lang="en-AU" b="1"/>
              <a:t>X-linked Diseases </a:t>
            </a:r>
            <a:r>
              <a:rPr lang="en-AU" sz="2000" b="1"/>
              <a:t>(continued)</a:t>
            </a:r>
          </a:p>
        </p:txBody>
      </p:sp>
      <p:sp>
        <p:nvSpPr>
          <p:cNvPr id="143363" name="Rectangle 3"/>
          <p:cNvSpPr>
            <a:spLocks noGrp="1" noChangeArrowheads="1"/>
          </p:cNvSpPr>
          <p:nvPr>
            <p:ph type="body" idx="1"/>
          </p:nvPr>
        </p:nvSpPr>
        <p:spPr>
          <a:xfrm>
            <a:off x="228600" y="1828800"/>
            <a:ext cx="8686800" cy="4495800"/>
          </a:xfrm>
        </p:spPr>
        <p:txBody>
          <a:bodyPr/>
          <a:lstStyle/>
          <a:p>
            <a:r>
              <a:rPr lang="en-AU" sz="2800"/>
              <a:t>More than 50 conditions caused by recessive genes on the X chromosome have been identified. They are called </a:t>
            </a:r>
            <a:r>
              <a:rPr lang="en-AU" sz="2800" b="1"/>
              <a:t>sex-linked </a:t>
            </a:r>
            <a:r>
              <a:rPr lang="en-AU" sz="2800"/>
              <a:t>or </a:t>
            </a:r>
            <a:r>
              <a:rPr lang="en-AU" sz="2800" b="1"/>
              <a:t>X-linked</a:t>
            </a:r>
            <a:r>
              <a:rPr lang="en-AU" sz="2800"/>
              <a:t> conditions and include colour blindness, some forms of haemophilia and one form of muscular dystrophy.</a:t>
            </a:r>
          </a:p>
          <a:p>
            <a:r>
              <a:rPr lang="en-AU" sz="2800"/>
              <a:t>These conditions are far more common in males than females. For example, 8% of males are colour blind, compared with only 1% of females. </a:t>
            </a:r>
            <a:endParaRPr lang="en-AU" sz="2800" i="1"/>
          </a:p>
          <a:p>
            <a:r>
              <a:rPr lang="en-AU" sz="2800" i="1"/>
              <a:t> </a:t>
            </a:r>
            <a:r>
              <a:rPr lang="en-AU" sz="2800"/>
              <a:t>Females who have a hidden gene for a disease are called </a:t>
            </a:r>
            <a:r>
              <a:rPr lang="en-AU" sz="2800" b="1"/>
              <a:t>carriers </a:t>
            </a:r>
            <a:r>
              <a:rPr lang="en-AU" sz="2800"/>
              <a:t>of the disease.</a:t>
            </a:r>
            <a:endParaRPr lang="en-AU"/>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r>
              <a:rPr lang="en-AU" b="1"/>
              <a:t>Questions</a:t>
            </a:r>
            <a:r>
              <a:rPr lang="en-AU"/>
              <a:t> </a:t>
            </a:r>
            <a:r>
              <a:rPr lang="en-AU" b="1"/>
              <a:t>(Part a)</a:t>
            </a:r>
          </a:p>
        </p:txBody>
      </p:sp>
      <p:sp>
        <p:nvSpPr>
          <p:cNvPr id="144387" name="Rectangle 3"/>
          <p:cNvSpPr>
            <a:spLocks noGrp="1" noChangeArrowheads="1"/>
          </p:cNvSpPr>
          <p:nvPr>
            <p:ph type="body" idx="1"/>
          </p:nvPr>
        </p:nvSpPr>
        <p:spPr>
          <a:xfrm>
            <a:off x="152400" y="1828800"/>
            <a:ext cx="8686800" cy="4876800"/>
          </a:xfrm>
        </p:spPr>
        <p:txBody>
          <a:bodyPr/>
          <a:lstStyle/>
          <a:p>
            <a:pPr marL="609600" indent="-609600">
              <a:buFont typeface="Wingdings" pitchFamily="2" charset="2"/>
              <a:buAutoNum type="arabicPeriod"/>
            </a:pPr>
            <a:r>
              <a:rPr lang="en-AU" sz="2800" b="1"/>
              <a:t>List </a:t>
            </a:r>
            <a:r>
              <a:rPr lang="en-AU" sz="2800"/>
              <a:t>three human conditions inherited through a single gene. </a:t>
            </a:r>
          </a:p>
          <a:p>
            <a:pPr marL="609600" indent="-609600">
              <a:buFont typeface="Wingdings" pitchFamily="2" charset="2"/>
              <a:buAutoNum type="arabicPeriod"/>
            </a:pPr>
            <a:r>
              <a:rPr lang="en-AU" sz="2800"/>
              <a:t>Two ‘normal’ parents produce a child with a recessive genetic characteristic being expressed. </a:t>
            </a:r>
            <a:r>
              <a:rPr lang="en-AU" sz="2800" b="1"/>
              <a:t>Identify</a:t>
            </a:r>
            <a:r>
              <a:rPr lang="en-AU" sz="2800"/>
              <a:t> whether the parents have homozygous or heterozygous genotypes.</a:t>
            </a:r>
            <a:endParaRPr lang="en-AU" sz="2800" b="1"/>
          </a:p>
          <a:p>
            <a:pPr marL="609600" indent="-609600">
              <a:buFont typeface="Wingdings" pitchFamily="2" charset="2"/>
              <a:buAutoNum type="arabicPeriod"/>
            </a:pPr>
            <a:r>
              <a:rPr lang="en-AU" sz="2800" b="1"/>
              <a:t> State </a:t>
            </a:r>
            <a:r>
              <a:rPr lang="en-AU" sz="2800"/>
              <a:t>the probability of a recessive characteristic being expressed in the child of parents who are:</a:t>
            </a:r>
            <a:endParaRPr lang="en-AU" sz="2800" b="1"/>
          </a:p>
          <a:p>
            <a:pPr marL="609600" indent="-609600">
              <a:buFont typeface="Wingdings" pitchFamily="2" charset="2"/>
              <a:buNone/>
            </a:pPr>
            <a:r>
              <a:rPr lang="en-AU" sz="2800" b="1"/>
              <a:t>	a </a:t>
            </a:r>
            <a:r>
              <a:rPr lang="en-AU" sz="2800"/>
              <a:t>both homozygous for that characteristic and are themselves affected by it</a:t>
            </a:r>
            <a:endParaRPr lang="en-AU" sz="2800" b="1"/>
          </a:p>
          <a:p>
            <a:pPr marL="609600" indent="-609600">
              <a:buFont typeface="Wingdings" pitchFamily="2" charset="2"/>
              <a:buNone/>
            </a:pPr>
            <a:r>
              <a:rPr lang="en-AU" sz="2800" b="1"/>
              <a:t>	b </a:t>
            </a:r>
            <a:r>
              <a:rPr lang="en-AU" sz="2800"/>
              <a:t>both heterozygous for that characteristic</a:t>
            </a:r>
            <a:endParaRPr lang="en-AU" sz="2800" b="1"/>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r>
              <a:rPr lang="en-AU" b="1"/>
              <a:t>Questions (Part b</a:t>
            </a:r>
            <a:r>
              <a:rPr lang="en-AU"/>
              <a:t>)</a:t>
            </a:r>
          </a:p>
        </p:txBody>
      </p:sp>
      <p:sp>
        <p:nvSpPr>
          <p:cNvPr id="145411" name="Rectangle 3"/>
          <p:cNvSpPr>
            <a:spLocks noGrp="1" noChangeArrowheads="1"/>
          </p:cNvSpPr>
          <p:nvPr>
            <p:ph type="body" idx="1"/>
          </p:nvPr>
        </p:nvSpPr>
        <p:spPr/>
        <p:txBody>
          <a:bodyPr/>
          <a:lstStyle/>
          <a:p>
            <a:pPr marL="609600" indent="-609600">
              <a:buFont typeface="Wingdings" pitchFamily="2" charset="2"/>
              <a:buAutoNum type="arabicPeriod"/>
            </a:pPr>
            <a:r>
              <a:rPr lang="en-AU" sz="2800" b="1"/>
              <a:t>Describe </a:t>
            </a:r>
            <a:r>
              <a:rPr lang="en-AU" sz="2800"/>
              <a:t>the type of inheritance involved when Rh blood groupings are inherited.</a:t>
            </a:r>
            <a:endParaRPr lang="en-AU" sz="2800" b="1"/>
          </a:p>
          <a:p>
            <a:pPr marL="609600" indent="-609600">
              <a:buFont typeface="Wingdings" pitchFamily="2" charset="2"/>
              <a:buAutoNum type="arabicPeriod"/>
            </a:pPr>
            <a:r>
              <a:rPr lang="en-AU" sz="2800" b="1"/>
              <a:t>Outline </a:t>
            </a:r>
            <a:r>
              <a:rPr lang="en-AU" sz="2800"/>
              <a:t>the type of inheritance for the ABO blood group system.</a:t>
            </a:r>
            <a:endParaRPr lang="en-AU" sz="2800" b="1"/>
          </a:p>
          <a:p>
            <a:pPr marL="609600" indent="-609600">
              <a:buFont typeface="Wingdings" pitchFamily="2" charset="2"/>
              <a:buAutoNum type="arabicPeriod"/>
            </a:pPr>
            <a:r>
              <a:rPr lang="en-AU" sz="2800" b="1"/>
              <a:t>List </a:t>
            </a:r>
            <a:r>
              <a:rPr lang="en-AU" sz="2800"/>
              <a:t>the alleles of the ABO system. </a:t>
            </a:r>
            <a:r>
              <a:rPr lang="en-AU" sz="2800" b="1"/>
              <a:t>Identify </a:t>
            </a:r>
            <a:r>
              <a:rPr lang="en-AU" sz="2800"/>
              <a:t>the codominant ABO allele, and the recessive allele of the ABO system. </a:t>
            </a:r>
          </a:p>
          <a:p>
            <a:pPr marL="609600" indent="-609600">
              <a:buFont typeface="Wingdings" pitchFamily="2" charset="2"/>
              <a:buAutoNum type="arabicPeriod"/>
            </a:pPr>
            <a:r>
              <a:rPr lang="en-AU" sz="2800" b="1"/>
              <a:t>State </a:t>
            </a:r>
            <a:r>
              <a:rPr lang="en-AU" sz="2800"/>
              <a:t>the number of gene pairs thought to influence eye colour.</a:t>
            </a:r>
            <a:endParaRPr lang="en-AU" sz="2800" b="1"/>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r>
              <a:rPr lang="en-AU" b="1"/>
              <a:t>Questions (Part c)</a:t>
            </a:r>
          </a:p>
        </p:txBody>
      </p:sp>
      <p:sp>
        <p:nvSpPr>
          <p:cNvPr id="146435" name="Rectangle 3"/>
          <p:cNvSpPr>
            <a:spLocks noGrp="1" noChangeArrowheads="1"/>
          </p:cNvSpPr>
          <p:nvPr>
            <p:ph type="body" idx="1"/>
          </p:nvPr>
        </p:nvSpPr>
        <p:spPr/>
        <p:txBody>
          <a:bodyPr/>
          <a:lstStyle/>
          <a:p>
            <a:pPr marL="609600" indent="-609600">
              <a:buFont typeface="Wingdings" pitchFamily="2" charset="2"/>
              <a:buAutoNum type="arabicPeriod"/>
            </a:pPr>
            <a:r>
              <a:rPr lang="en-AU" sz="2800" b="1"/>
              <a:t>Distinguish </a:t>
            </a:r>
            <a:r>
              <a:rPr lang="en-AU" sz="2800"/>
              <a:t>between continuous and discontinuous variation.</a:t>
            </a:r>
          </a:p>
          <a:p>
            <a:pPr marL="609600" indent="-609600">
              <a:buFont typeface="Wingdings" pitchFamily="2" charset="2"/>
              <a:buAutoNum type="arabicPeriod"/>
            </a:pPr>
            <a:r>
              <a:rPr lang="en-AU" sz="2800" b="1"/>
              <a:t>List </a:t>
            </a:r>
            <a:r>
              <a:rPr lang="en-AU" sz="2800"/>
              <a:t>the two influences on intelligence.</a:t>
            </a:r>
            <a:endParaRPr lang="en-AU" sz="2800" b="1"/>
          </a:p>
          <a:p>
            <a:pPr marL="609600" indent="-609600">
              <a:buFont typeface="Wingdings" pitchFamily="2" charset="2"/>
              <a:buAutoNum type="arabicPeriod"/>
            </a:pPr>
            <a:r>
              <a:rPr lang="en-AU" sz="2800"/>
              <a:t>Studying human inheritance is complex. </a:t>
            </a:r>
            <a:r>
              <a:rPr lang="en-AU" sz="2800" b="1"/>
              <a:t>Identify </a:t>
            </a:r>
            <a:r>
              <a:rPr lang="en-AU" sz="2800"/>
              <a:t>the main method of gathering information.</a:t>
            </a:r>
            <a:endParaRPr lang="en-AU" sz="2800" b="1"/>
          </a:p>
          <a:p>
            <a:pPr marL="609600" indent="-609600">
              <a:buFont typeface="Wingdings" pitchFamily="2" charset="2"/>
              <a:buAutoNum type="arabicPeriod"/>
            </a:pPr>
            <a:r>
              <a:rPr lang="en-AU" sz="2800"/>
              <a:t>Draw the symbols used in pedigrees for a female, identical twin boys, non-identical twin girls, and parents.</a:t>
            </a:r>
          </a:p>
          <a:p>
            <a:pPr marL="609600" indent="-609600"/>
            <a:endParaRPr lang="en-AU" sz="2800"/>
          </a:p>
          <a:p>
            <a:pPr marL="609600" indent="-609600"/>
            <a:endParaRPr lang="en-AU"/>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r>
              <a:rPr lang="en-AU" b="1"/>
              <a:t>Questions (Part d)</a:t>
            </a:r>
          </a:p>
        </p:txBody>
      </p:sp>
      <p:sp>
        <p:nvSpPr>
          <p:cNvPr id="147459" name="Rectangle 3"/>
          <p:cNvSpPr>
            <a:spLocks noGrp="1" noChangeArrowheads="1"/>
          </p:cNvSpPr>
          <p:nvPr>
            <p:ph type="body" idx="1"/>
          </p:nvPr>
        </p:nvSpPr>
        <p:spPr>
          <a:xfrm>
            <a:off x="152400" y="1828800"/>
            <a:ext cx="8763000" cy="4302125"/>
          </a:xfrm>
        </p:spPr>
        <p:txBody>
          <a:bodyPr/>
          <a:lstStyle/>
          <a:p>
            <a:pPr marL="609600" indent="-609600">
              <a:buFont typeface="Wingdings" pitchFamily="2" charset="2"/>
              <a:buAutoNum type="arabicPeriod"/>
            </a:pPr>
            <a:r>
              <a:rPr lang="en-AU" sz="2800" b="1"/>
              <a:t>Clarify </a:t>
            </a:r>
            <a:r>
              <a:rPr lang="en-AU" sz="2800"/>
              <a:t>what is meant by the term ‘a carrier’ of the disease haemophilia. </a:t>
            </a:r>
          </a:p>
          <a:p>
            <a:pPr marL="609600" indent="-609600">
              <a:buFont typeface="Wingdings" pitchFamily="2" charset="2"/>
              <a:buAutoNum type="arabicPeriod"/>
            </a:pPr>
            <a:r>
              <a:rPr lang="en-AU" sz="2800" b="1"/>
              <a:t>Explain </a:t>
            </a:r>
            <a:r>
              <a:rPr lang="en-AU" sz="2800"/>
              <a:t>whether a male can be a carrier of haemophilia.</a:t>
            </a:r>
          </a:p>
          <a:p>
            <a:pPr marL="609600" indent="-609600">
              <a:buFont typeface="Wingdings" pitchFamily="2" charset="2"/>
              <a:buAutoNum type="arabicPeriod"/>
            </a:pPr>
            <a:r>
              <a:rPr lang="en-AU" sz="2800"/>
              <a:t>Listed here are some characteristics:</a:t>
            </a:r>
          </a:p>
          <a:p>
            <a:pPr marL="609600" indent="-609600">
              <a:buFont typeface="Wingdings" pitchFamily="2" charset="2"/>
              <a:buNone/>
            </a:pPr>
            <a:r>
              <a:rPr lang="en-AU" sz="2800" i="1"/>
              <a:t>  height, ability to roll the tongue, skin colour, blood group</a:t>
            </a:r>
            <a:r>
              <a:rPr lang="en-AU" sz="2800" b="1"/>
              <a:t> </a:t>
            </a:r>
            <a:r>
              <a:rPr lang="en-AU" sz="2800"/>
              <a:t>From the list, </a:t>
            </a:r>
            <a:r>
              <a:rPr lang="en-AU" sz="2800" b="1"/>
              <a:t>identify </a:t>
            </a:r>
            <a:r>
              <a:rPr lang="en-AU" sz="2800"/>
              <a:t>two examples of characteristics that show discontinuous variation within a population and</a:t>
            </a:r>
            <a:r>
              <a:rPr lang="en-AU" sz="2800" b="1"/>
              <a:t> </a:t>
            </a:r>
            <a:r>
              <a:rPr lang="en-AU" sz="2800"/>
              <a:t>two examples of characteristics that show continuous variation within a population.</a:t>
            </a:r>
            <a:endParaRPr lang="en-AU" sz="2800" b="1"/>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r>
              <a:rPr lang="en-AU" b="1"/>
              <a:t>Questions (Part e)</a:t>
            </a:r>
          </a:p>
        </p:txBody>
      </p:sp>
      <p:sp>
        <p:nvSpPr>
          <p:cNvPr id="148483" name="Rectangle 3"/>
          <p:cNvSpPr>
            <a:spLocks noGrp="1" noChangeArrowheads="1"/>
          </p:cNvSpPr>
          <p:nvPr>
            <p:ph type="body" idx="1"/>
          </p:nvPr>
        </p:nvSpPr>
        <p:spPr/>
        <p:txBody>
          <a:bodyPr/>
          <a:lstStyle/>
          <a:p>
            <a:pPr marL="609600" indent="-609600">
              <a:buFont typeface="Wingdings" pitchFamily="2" charset="2"/>
              <a:buAutoNum type="arabicPeriod"/>
            </a:pPr>
            <a:r>
              <a:rPr lang="en-AU" sz="2800"/>
              <a:t>Cystic fibrosis is a disease carried by a single recessive gene. Two unaffected parents have a child who suffers from the disease. </a:t>
            </a:r>
            <a:r>
              <a:rPr lang="en-AU" sz="2800" b="1"/>
              <a:t>Predict </a:t>
            </a:r>
            <a:r>
              <a:rPr lang="en-AU" sz="2800"/>
              <a:t>whether they will produce a child without the disease.</a:t>
            </a:r>
            <a:endParaRPr lang="en-AU" sz="2800" b="1"/>
          </a:p>
          <a:p>
            <a:pPr marL="609600" indent="-609600">
              <a:buFont typeface="Wingdings" pitchFamily="2" charset="2"/>
              <a:buAutoNum type="arabicPeriod"/>
            </a:pPr>
            <a:r>
              <a:rPr lang="en-AU" sz="2800"/>
              <a:t>An albino female and a non-albino male have two children. One is non-albino, one is albino. Using the letters </a:t>
            </a:r>
            <a:r>
              <a:rPr lang="en-AU" sz="2800" i="1"/>
              <a:t>A </a:t>
            </a:r>
            <a:r>
              <a:rPr lang="en-AU" sz="2800"/>
              <a:t>for the dominant gene and </a:t>
            </a:r>
            <a:r>
              <a:rPr lang="en-AU" sz="2800" i="1"/>
              <a:t>a </a:t>
            </a:r>
            <a:r>
              <a:rPr lang="en-AU" sz="2800"/>
              <a:t>for the recessive gene, </a:t>
            </a:r>
            <a:r>
              <a:rPr lang="en-AU" sz="2800" b="1"/>
              <a:t>identify </a:t>
            </a:r>
            <a:r>
              <a:rPr lang="en-AU" sz="2800"/>
              <a:t>the genotypes of each of the children.</a:t>
            </a:r>
            <a:endParaRPr lang="en-AU" sz="2800" b="1"/>
          </a:p>
          <a:p>
            <a:pPr marL="609600" indent="-609600">
              <a:buFont typeface="Wingdings" pitchFamily="2" charset="2"/>
              <a:buAutoNum type="arabicPeriod"/>
            </a:pPr>
            <a:r>
              <a:rPr lang="en-AU" sz="2800"/>
              <a:t>If two albino people partner and produce a child, </a:t>
            </a:r>
            <a:r>
              <a:rPr lang="en-AU" sz="2800" b="1"/>
              <a:t>predict </a:t>
            </a:r>
            <a:r>
              <a:rPr lang="en-AU" sz="2800"/>
              <a:t>whether the child will be albino.</a:t>
            </a:r>
            <a:endParaRPr lang="en-AU" sz="2800" b="1"/>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lstStyle/>
          <a:p>
            <a:r>
              <a:rPr lang="en-AU" b="1"/>
              <a:t>Questions (Part f)</a:t>
            </a:r>
          </a:p>
        </p:txBody>
      </p:sp>
      <p:sp>
        <p:nvSpPr>
          <p:cNvPr id="149507" name="Rectangle 3"/>
          <p:cNvSpPr>
            <a:spLocks noGrp="1" noChangeArrowheads="1"/>
          </p:cNvSpPr>
          <p:nvPr>
            <p:ph type="body" idx="1"/>
          </p:nvPr>
        </p:nvSpPr>
        <p:spPr>
          <a:xfrm>
            <a:off x="304800" y="1828800"/>
            <a:ext cx="8382000" cy="4724400"/>
          </a:xfrm>
        </p:spPr>
        <p:txBody>
          <a:bodyPr/>
          <a:lstStyle/>
          <a:p>
            <a:pPr marL="609600" indent="-609600">
              <a:buFont typeface="Wingdings" pitchFamily="2" charset="2"/>
              <a:buAutoNum type="arabicPeriod"/>
            </a:pPr>
            <a:r>
              <a:rPr lang="en-AU" sz="2800" b="1"/>
              <a:t>Explain </a:t>
            </a:r>
            <a:r>
              <a:rPr lang="en-AU" sz="2800"/>
              <a:t>why approximately half the human population is female.</a:t>
            </a:r>
            <a:endParaRPr lang="en-AU" sz="2800" b="1"/>
          </a:p>
          <a:p>
            <a:pPr marL="609600" indent="-609600">
              <a:buFont typeface="Wingdings" pitchFamily="2" charset="2"/>
              <a:buAutoNum type="arabicPeriod"/>
            </a:pPr>
            <a:r>
              <a:rPr lang="en-AU" sz="2800"/>
              <a:t>A genetic abnormality occurs where a person has the genotype </a:t>
            </a:r>
            <a:r>
              <a:rPr lang="en-AU" sz="2800" i="1"/>
              <a:t>XXY</a:t>
            </a:r>
            <a:r>
              <a:rPr lang="en-AU" sz="2800"/>
              <a:t>. Would the person be male or female? </a:t>
            </a:r>
            <a:r>
              <a:rPr lang="en-AU" sz="2800" b="1"/>
              <a:t>Justify </a:t>
            </a:r>
            <a:r>
              <a:rPr lang="en-AU" sz="2800"/>
              <a:t>your answer.</a:t>
            </a:r>
          </a:p>
          <a:p>
            <a:pPr marL="609600" indent="-609600">
              <a:buFont typeface="Wingdings" pitchFamily="2" charset="2"/>
              <a:buAutoNum type="arabicPeriod"/>
            </a:pPr>
            <a:r>
              <a:rPr lang="en-AU" sz="2800"/>
              <a:t>The ability to roll the tongue is a dominant characteristic. Two people who cannot roll their tongue have four children. </a:t>
            </a:r>
            <a:r>
              <a:rPr lang="en-AU" sz="2800" b="1"/>
              <a:t>Predict </a:t>
            </a:r>
            <a:r>
              <a:rPr lang="en-AU" sz="2800"/>
              <a:t>how many of these children would be likely to be able to roll their tongue.</a:t>
            </a:r>
            <a:endParaRPr lang="en-AU"/>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p:txBody>
          <a:bodyPr/>
          <a:lstStyle/>
          <a:p>
            <a:r>
              <a:rPr lang="en-US">
                <a:solidFill>
                  <a:schemeClr val="tx1"/>
                </a:solidFill>
                <a:latin typeface="Arial" charset="0"/>
              </a:rPr>
              <a:t>…..a table! WHY?</a:t>
            </a:r>
            <a:r>
              <a:rPr lang="en-US">
                <a:solidFill>
                  <a:srgbClr val="FF0000"/>
                </a:solidFill>
              </a:rPr>
              <a:t> </a:t>
            </a:r>
          </a:p>
        </p:txBody>
      </p:sp>
      <p:sp>
        <p:nvSpPr>
          <p:cNvPr id="160771" name="Rectangle 3"/>
          <p:cNvSpPr>
            <a:spLocks noGrp="1" noChangeArrowheads="1"/>
          </p:cNvSpPr>
          <p:nvPr>
            <p:ph type="body" sz="half" idx="1"/>
          </p:nvPr>
        </p:nvSpPr>
        <p:spPr/>
        <p:txBody>
          <a:bodyPr/>
          <a:lstStyle/>
          <a:p>
            <a:pPr>
              <a:lnSpc>
                <a:spcPct val="90000"/>
              </a:lnSpc>
            </a:pPr>
            <a:r>
              <a:rPr lang="en-US" sz="2000">
                <a:latin typeface="Arial" charset="0"/>
              </a:rPr>
              <a:t>Make a glossary in a table for the following terms:</a:t>
            </a:r>
          </a:p>
          <a:p>
            <a:pPr>
              <a:lnSpc>
                <a:spcPct val="90000"/>
              </a:lnSpc>
            </a:pPr>
            <a:r>
              <a:rPr lang="en-US" sz="2000">
                <a:latin typeface="Arial" charset="0"/>
              </a:rPr>
              <a:t>Chromosome</a:t>
            </a:r>
          </a:p>
          <a:p>
            <a:pPr>
              <a:lnSpc>
                <a:spcPct val="90000"/>
              </a:lnSpc>
            </a:pPr>
            <a:r>
              <a:rPr lang="en-US" sz="2000">
                <a:latin typeface="Arial" charset="0"/>
              </a:rPr>
              <a:t>Gene</a:t>
            </a:r>
          </a:p>
          <a:p>
            <a:pPr>
              <a:lnSpc>
                <a:spcPct val="90000"/>
              </a:lnSpc>
            </a:pPr>
            <a:r>
              <a:rPr lang="en-US" sz="2000">
                <a:latin typeface="Arial" charset="0"/>
              </a:rPr>
              <a:t>Allele</a:t>
            </a:r>
          </a:p>
          <a:p>
            <a:pPr>
              <a:lnSpc>
                <a:spcPct val="90000"/>
              </a:lnSpc>
            </a:pPr>
            <a:r>
              <a:rPr lang="en-US" sz="2000">
                <a:latin typeface="Arial" charset="0"/>
              </a:rPr>
              <a:t>Dominant</a:t>
            </a:r>
          </a:p>
          <a:p>
            <a:pPr>
              <a:lnSpc>
                <a:spcPct val="90000"/>
              </a:lnSpc>
            </a:pPr>
            <a:r>
              <a:rPr lang="en-US" sz="2000">
                <a:latin typeface="Arial" charset="0"/>
              </a:rPr>
              <a:t>Recessive</a:t>
            </a:r>
          </a:p>
          <a:p>
            <a:pPr>
              <a:lnSpc>
                <a:spcPct val="90000"/>
              </a:lnSpc>
            </a:pPr>
            <a:r>
              <a:rPr lang="en-US" sz="2000">
                <a:latin typeface="Arial" charset="0"/>
              </a:rPr>
              <a:t>Cells</a:t>
            </a:r>
          </a:p>
          <a:p>
            <a:pPr>
              <a:lnSpc>
                <a:spcPct val="90000"/>
              </a:lnSpc>
            </a:pPr>
            <a:r>
              <a:rPr lang="en-US" sz="2000">
                <a:latin typeface="Arial" charset="0"/>
              </a:rPr>
              <a:t>Mitosis</a:t>
            </a:r>
          </a:p>
          <a:p>
            <a:pPr>
              <a:lnSpc>
                <a:spcPct val="90000"/>
              </a:lnSpc>
            </a:pPr>
            <a:r>
              <a:rPr lang="en-US" sz="2000">
                <a:latin typeface="Arial" charset="0"/>
              </a:rPr>
              <a:t>Pedigree</a:t>
            </a:r>
          </a:p>
          <a:p>
            <a:pPr>
              <a:lnSpc>
                <a:spcPct val="90000"/>
              </a:lnSpc>
            </a:pPr>
            <a:r>
              <a:rPr lang="en-US" sz="2000">
                <a:latin typeface="Arial" charset="0"/>
              </a:rPr>
              <a:t>Inheritance</a:t>
            </a:r>
          </a:p>
          <a:p>
            <a:pPr>
              <a:lnSpc>
                <a:spcPct val="90000"/>
              </a:lnSpc>
            </a:pPr>
            <a:r>
              <a:rPr lang="en-US" sz="2000">
                <a:latin typeface="Arial" charset="0"/>
              </a:rPr>
              <a:t>Genetics</a:t>
            </a:r>
          </a:p>
          <a:p>
            <a:pPr>
              <a:lnSpc>
                <a:spcPct val="90000"/>
              </a:lnSpc>
              <a:buFont typeface="Wingdings" pitchFamily="2" charset="2"/>
              <a:buNone/>
            </a:pPr>
            <a:endParaRPr lang="en-US" sz="2000">
              <a:latin typeface="Arial" charset="0"/>
            </a:endParaRPr>
          </a:p>
          <a:p>
            <a:pPr>
              <a:lnSpc>
                <a:spcPct val="90000"/>
              </a:lnSpc>
            </a:pPr>
            <a:endParaRPr lang="en-US" sz="2000">
              <a:latin typeface="Arial" charset="0"/>
            </a:endParaRPr>
          </a:p>
          <a:p>
            <a:pPr>
              <a:lnSpc>
                <a:spcPct val="90000"/>
              </a:lnSpc>
            </a:pPr>
            <a:endParaRPr lang="en-US" sz="2000">
              <a:latin typeface="Arial" charset="0"/>
            </a:endParaRPr>
          </a:p>
          <a:p>
            <a:pPr>
              <a:lnSpc>
                <a:spcPct val="90000"/>
              </a:lnSpc>
            </a:pPr>
            <a:endParaRPr lang="en-US" sz="2000">
              <a:latin typeface="Arial" charset="0"/>
            </a:endParaRPr>
          </a:p>
        </p:txBody>
      </p:sp>
      <p:sp>
        <p:nvSpPr>
          <p:cNvPr id="160772" name="Rectangle 4"/>
          <p:cNvSpPr>
            <a:spLocks noGrp="1" noChangeArrowheads="1"/>
          </p:cNvSpPr>
          <p:nvPr>
            <p:ph type="body" sz="half" idx="2"/>
          </p:nvPr>
        </p:nvSpPr>
        <p:spPr>
          <a:xfrm>
            <a:off x="3124200" y="2514600"/>
            <a:ext cx="2514600" cy="3540125"/>
          </a:xfrm>
        </p:spPr>
        <p:txBody>
          <a:bodyPr/>
          <a:lstStyle/>
          <a:p>
            <a:pPr>
              <a:lnSpc>
                <a:spcPct val="90000"/>
              </a:lnSpc>
            </a:pPr>
            <a:r>
              <a:rPr lang="en-US" sz="2000">
                <a:latin typeface="Arial" charset="0"/>
              </a:rPr>
              <a:t>Haploid</a:t>
            </a:r>
          </a:p>
          <a:p>
            <a:pPr>
              <a:lnSpc>
                <a:spcPct val="90000"/>
              </a:lnSpc>
            </a:pPr>
            <a:r>
              <a:rPr lang="en-US" sz="2000">
                <a:latin typeface="Arial" charset="0"/>
              </a:rPr>
              <a:t>Diploid</a:t>
            </a:r>
          </a:p>
          <a:p>
            <a:pPr>
              <a:lnSpc>
                <a:spcPct val="90000"/>
              </a:lnSpc>
            </a:pPr>
            <a:r>
              <a:rPr lang="en-US" sz="2000">
                <a:latin typeface="Arial" charset="0"/>
              </a:rPr>
              <a:t>Meiosis</a:t>
            </a:r>
          </a:p>
          <a:p>
            <a:pPr>
              <a:lnSpc>
                <a:spcPct val="90000"/>
              </a:lnSpc>
            </a:pPr>
            <a:r>
              <a:rPr lang="en-US" sz="2000">
                <a:latin typeface="Arial" charset="0"/>
              </a:rPr>
              <a:t>Homozygous</a:t>
            </a:r>
          </a:p>
          <a:p>
            <a:pPr>
              <a:lnSpc>
                <a:spcPct val="90000"/>
              </a:lnSpc>
            </a:pPr>
            <a:r>
              <a:rPr lang="en-US" sz="2000">
                <a:latin typeface="Arial" charset="0"/>
              </a:rPr>
              <a:t>Heterozygous</a:t>
            </a:r>
          </a:p>
          <a:p>
            <a:pPr>
              <a:lnSpc>
                <a:spcPct val="90000"/>
              </a:lnSpc>
            </a:pPr>
            <a:r>
              <a:rPr lang="en-US" sz="2000">
                <a:latin typeface="Arial" charset="0"/>
              </a:rPr>
              <a:t>Co-dominance</a:t>
            </a:r>
          </a:p>
          <a:p>
            <a:pPr>
              <a:lnSpc>
                <a:spcPct val="90000"/>
              </a:lnSpc>
            </a:pPr>
            <a:r>
              <a:rPr lang="en-US" sz="2000">
                <a:latin typeface="Arial" charset="0"/>
              </a:rPr>
              <a:t>Nucleus</a:t>
            </a:r>
          </a:p>
          <a:p>
            <a:pPr>
              <a:lnSpc>
                <a:spcPct val="90000"/>
              </a:lnSpc>
            </a:pPr>
            <a:r>
              <a:rPr lang="en-US" sz="2000">
                <a:latin typeface="Arial" charset="0"/>
              </a:rPr>
              <a:t>Environment</a:t>
            </a:r>
          </a:p>
          <a:p>
            <a:pPr>
              <a:lnSpc>
                <a:spcPct val="90000"/>
              </a:lnSpc>
            </a:pPr>
            <a:r>
              <a:rPr lang="en-US" sz="2000">
                <a:latin typeface="Arial" charset="0"/>
              </a:rPr>
              <a:t>Hereditary</a:t>
            </a:r>
          </a:p>
          <a:p>
            <a:pPr>
              <a:lnSpc>
                <a:spcPct val="90000"/>
              </a:lnSpc>
            </a:pPr>
            <a:r>
              <a:rPr lang="en-US" sz="2000">
                <a:latin typeface="Arial" charset="0"/>
              </a:rPr>
              <a:t>Synthesis</a:t>
            </a:r>
          </a:p>
          <a:p>
            <a:pPr>
              <a:lnSpc>
                <a:spcPct val="90000"/>
              </a:lnSpc>
            </a:pPr>
            <a:endParaRPr lang="en-US" sz="2000">
              <a:latin typeface="Arial" charset="0"/>
            </a:endParaRPr>
          </a:p>
          <a:p>
            <a:pPr>
              <a:lnSpc>
                <a:spcPct val="90000"/>
              </a:lnSpc>
            </a:pPr>
            <a:endParaRPr lang="en-US" sz="2000">
              <a:latin typeface="Arial" charset="0"/>
            </a:endParaRPr>
          </a:p>
          <a:p>
            <a:pPr>
              <a:lnSpc>
                <a:spcPct val="90000"/>
              </a:lnSpc>
            </a:pPr>
            <a:endParaRPr lang="en-US" sz="2000">
              <a:latin typeface="Arial" charset="0"/>
            </a:endParaRPr>
          </a:p>
          <a:p>
            <a:pPr>
              <a:lnSpc>
                <a:spcPct val="90000"/>
              </a:lnSpc>
            </a:pPr>
            <a:endParaRPr lang="en-US" sz="2000"/>
          </a:p>
        </p:txBody>
      </p:sp>
      <p:sp>
        <p:nvSpPr>
          <p:cNvPr id="160773" name="Rectangle 5"/>
          <p:cNvSpPr>
            <a:spLocks noChangeArrowheads="1"/>
          </p:cNvSpPr>
          <p:nvPr/>
        </p:nvSpPr>
        <p:spPr bwMode="auto">
          <a:xfrm>
            <a:off x="5638800" y="2514600"/>
            <a:ext cx="2514600" cy="2743200"/>
          </a:xfrm>
          <a:prstGeom prst="rect">
            <a:avLst/>
          </a:prstGeom>
          <a:noFill/>
          <a:ln w="9525">
            <a:noFill/>
            <a:miter lim="800000"/>
            <a:headEnd/>
            <a:tailEnd/>
          </a:ln>
          <a:effectLst/>
        </p:spPr>
        <p:txBody>
          <a:bodyPr/>
          <a:lstStyle/>
          <a:p>
            <a:pPr marL="469900" indent="-469900">
              <a:lnSpc>
                <a:spcPct val="90000"/>
              </a:lnSpc>
              <a:spcBef>
                <a:spcPct val="20000"/>
              </a:spcBef>
              <a:buClr>
                <a:schemeClr val="bg2"/>
              </a:buClr>
              <a:buSzPct val="70000"/>
              <a:buFont typeface="Wingdings" pitchFamily="2" charset="2"/>
              <a:buChar char="o"/>
            </a:pPr>
            <a:r>
              <a:rPr lang="en-US" sz="2000">
                <a:latin typeface="Arial" charset="0"/>
              </a:rPr>
              <a:t>Karyotype</a:t>
            </a:r>
          </a:p>
          <a:p>
            <a:pPr marL="469900" indent="-469900">
              <a:lnSpc>
                <a:spcPct val="90000"/>
              </a:lnSpc>
              <a:spcBef>
                <a:spcPct val="20000"/>
              </a:spcBef>
              <a:buClr>
                <a:schemeClr val="bg2"/>
              </a:buClr>
              <a:buSzPct val="70000"/>
              <a:buFont typeface="Wingdings" pitchFamily="2" charset="2"/>
              <a:buChar char="o"/>
            </a:pPr>
            <a:r>
              <a:rPr lang="en-US" sz="2000">
                <a:latin typeface="Arial" charset="0"/>
              </a:rPr>
              <a:t>Sex-linked</a:t>
            </a:r>
          </a:p>
          <a:p>
            <a:pPr marL="469900" indent="-469900">
              <a:lnSpc>
                <a:spcPct val="90000"/>
              </a:lnSpc>
              <a:spcBef>
                <a:spcPct val="20000"/>
              </a:spcBef>
              <a:buClr>
                <a:schemeClr val="bg2"/>
              </a:buClr>
              <a:buSzPct val="70000"/>
              <a:buFont typeface="Wingdings" pitchFamily="2" charset="2"/>
              <a:buChar char="o"/>
            </a:pPr>
            <a:r>
              <a:rPr lang="en-US" sz="2000">
                <a:latin typeface="Arial" charset="0"/>
              </a:rPr>
              <a:t>DNA</a:t>
            </a:r>
          </a:p>
          <a:p>
            <a:pPr marL="469900" indent="-469900">
              <a:lnSpc>
                <a:spcPct val="90000"/>
              </a:lnSpc>
              <a:spcBef>
                <a:spcPct val="20000"/>
              </a:spcBef>
              <a:buClr>
                <a:schemeClr val="bg2"/>
              </a:buClr>
              <a:buSzPct val="70000"/>
              <a:buFont typeface="Wingdings" pitchFamily="2" charset="2"/>
              <a:buChar char="o"/>
            </a:pPr>
            <a:r>
              <a:rPr lang="en-US" sz="2000">
                <a:latin typeface="Arial" charset="0"/>
              </a:rPr>
              <a:t>Genotype</a:t>
            </a:r>
          </a:p>
          <a:p>
            <a:pPr marL="469900" indent="-469900">
              <a:lnSpc>
                <a:spcPct val="90000"/>
              </a:lnSpc>
              <a:spcBef>
                <a:spcPct val="20000"/>
              </a:spcBef>
              <a:buClr>
                <a:schemeClr val="bg2"/>
              </a:buClr>
              <a:buSzPct val="70000"/>
              <a:buFont typeface="Wingdings" pitchFamily="2" charset="2"/>
              <a:buChar char="o"/>
            </a:pPr>
            <a:r>
              <a:rPr lang="en-US" sz="2000">
                <a:latin typeface="Arial" charset="0"/>
              </a:rPr>
              <a:t>Phenotype</a:t>
            </a:r>
          </a:p>
          <a:p>
            <a:pPr marL="469900" indent="-469900">
              <a:lnSpc>
                <a:spcPct val="90000"/>
              </a:lnSpc>
              <a:spcBef>
                <a:spcPct val="20000"/>
              </a:spcBef>
              <a:buClr>
                <a:schemeClr val="bg2"/>
              </a:buClr>
              <a:buSzPct val="70000"/>
              <a:buFont typeface="Wingdings" pitchFamily="2" charset="2"/>
              <a:buChar char="o"/>
            </a:pPr>
            <a:r>
              <a:rPr lang="en-US" sz="2000">
                <a:latin typeface="Arial" charset="0"/>
              </a:rPr>
              <a:t>Punnett square</a:t>
            </a:r>
          </a:p>
          <a:p>
            <a:pPr marL="469900" indent="-469900">
              <a:lnSpc>
                <a:spcPct val="90000"/>
              </a:lnSpc>
              <a:spcBef>
                <a:spcPct val="20000"/>
              </a:spcBef>
              <a:buClr>
                <a:schemeClr val="bg2"/>
              </a:buClr>
              <a:buSzPct val="70000"/>
              <a:buFont typeface="Wingdings" pitchFamily="2" charset="2"/>
              <a:buChar char="o"/>
            </a:pPr>
            <a:r>
              <a:rPr lang="en-US" sz="2000">
                <a:latin typeface="Arial" charset="0"/>
              </a:rPr>
              <a:t>Gamete</a:t>
            </a:r>
          </a:p>
          <a:p>
            <a:pPr marL="469900" indent="-469900">
              <a:lnSpc>
                <a:spcPct val="90000"/>
              </a:lnSpc>
              <a:spcBef>
                <a:spcPct val="20000"/>
              </a:spcBef>
              <a:buClr>
                <a:schemeClr val="bg2"/>
              </a:buClr>
              <a:buSzPct val="70000"/>
              <a:buFont typeface="Wingdings" pitchFamily="2" charset="2"/>
              <a:buChar char="o"/>
            </a:pPr>
            <a:endParaRPr lang="en-US" sz="200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r>
              <a:rPr lang="en-AU" b="1"/>
              <a:t>DNA</a:t>
            </a:r>
          </a:p>
        </p:txBody>
      </p:sp>
      <p:sp>
        <p:nvSpPr>
          <p:cNvPr id="150535" name="Rectangle 7"/>
          <p:cNvSpPr>
            <a:spLocks noGrp="1" noChangeArrowheads="1"/>
          </p:cNvSpPr>
          <p:nvPr>
            <p:ph sz="half" idx="1"/>
          </p:nvPr>
        </p:nvSpPr>
        <p:spPr>
          <a:xfrm>
            <a:off x="152400" y="1828800"/>
            <a:ext cx="5334000" cy="4302125"/>
          </a:xfrm>
        </p:spPr>
        <p:txBody>
          <a:bodyPr/>
          <a:lstStyle/>
          <a:p>
            <a:r>
              <a:rPr lang="en-AU" sz="2800"/>
              <a:t>The DNA molecule is called a double helix.</a:t>
            </a:r>
          </a:p>
          <a:p>
            <a:r>
              <a:rPr lang="en-AU" sz="2800"/>
              <a:t>The uprights are made of a chain of </a:t>
            </a:r>
            <a:r>
              <a:rPr lang="en-AU" sz="2800" b="1"/>
              <a:t>alternating sugar and phosphate units</a:t>
            </a:r>
            <a:r>
              <a:rPr lang="en-AU" sz="2800"/>
              <a:t>. The ladder rungs are pairs of molecules containing nitrogen (called </a:t>
            </a:r>
            <a:r>
              <a:rPr lang="en-AU" sz="2800" b="1"/>
              <a:t>nitrogen</a:t>
            </a:r>
            <a:r>
              <a:rPr lang="en-AU" sz="2800"/>
              <a:t> </a:t>
            </a:r>
            <a:r>
              <a:rPr lang="en-AU" sz="2800" b="1"/>
              <a:t>bases</a:t>
            </a:r>
            <a:r>
              <a:rPr lang="en-AU" sz="2800"/>
              <a:t>) which form cross-bridges.</a:t>
            </a:r>
          </a:p>
        </p:txBody>
      </p:sp>
      <p:pic>
        <p:nvPicPr>
          <p:cNvPr id="150532" name="Picture 4"/>
          <p:cNvPicPr>
            <a:picLocks noGrp="1" noChangeAspect="1" noChangeArrowheads="1"/>
          </p:cNvPicPr>
          <p:nvPr>
            <p:ph type="body" sz="half" idx="2"/>
          </p:nvPr>
        </p:nvPicPr>
        <p:blipFill>
          <a:blip r:embed="rId2" cstate="print"/>
          <a:srcRect/>
          <a:stretch>
            <a:fillRect/>
          </a:stretch>
        </p:blipFill>
        <p:spPr>
          <a:xfrm>
            <a:off x="5638800" y="2057400"/>
            <a:ext cx="2971800" cy="4572000"/>
          </a:xfrm>
          <a:noFill/>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580" name="Picture 4"/>
          <p:cNvPicPr>
            <a:picLocks noGrp="1" noChangeAspect="1" noChangeArrowheads="1"/>
          </p:cNvPicPr>
          <p:nvPr>
            <p:ph type="body" sz="half" idx="1"/>
          </p:nvPr>
        </p:nvPicPr>
        <p:blipFill>
          <a:blip r:embed="rId2" cstate="print"/>
          <a:srcRect/>
          <a:stretch>
            <a:fillRect/>
          </a:stretch>
        </p:blipFill>
        <p:spPr>
          <a:xfrm>
            <a:off x="0" y="2209800"/>
            <a:ext cx="3733800" cy="3036888"/>
          </a:xfrm>
          <a:noFill/>
          <a:ln/>
        </p:spPr>
      </p:pic>
      <p:sp>
        <p:nvSpPr>
          <p:cNvPr id="152582" name="Rectangle 6"/>
          <p:cNvSpPr>
            <a:spLocks noGrp="1" noChangeArrowheads="1"/>
          </p:cNvSpPr>
          <p:nvPr>
            <p:ph sz="half" idx="2"/>
          </p:nvPr>
        </p:nvSpPr>
        <p:spPr>
          <a:xfrm>
            <a:off x="3810000" y="1828800"/>
            <a:ext cx="5334000" cy="4876800"/>
          </a:xfrm>
        </p:spPr>
        <p:txBody>
          <a:bodyPr/>
          <a:lstStyle/>
          <a:p>
            <a:r>
              <a:rPr lang="en-AU" sz="2800"/>
              <a:t>There are four different nitrogen base molecules, represented by the letters:</a:t>
            </a:r>
          </a:p>
          <a:p>
            <a:pPr algn="ctr">
              <a:buFont typeface="Wingdings" pitchFamily="2" charset="2"/>
              <a:buNone/>
            </a:pPr>
            <a:r>
              <a:rPr lang="en-AU" sz="2000"/>
              <a:t>• A—adenine</a:t>
            </a:r>
          </a:p>
          <a:p>
            <a:pPr algn="ctr">
              <a:buFont typeface="Wingdings" pitchFamily="2" charset="2"/>
              <a:buNone/>
            </a:pPr>
            <a:r>
              <a:rPr lang="en-AU" sz="2000"/>
              <a:t>• T—thymine</a:t>
            </a:r>
          </a:p>
          <a:p>
            <a:pPr algn="ctr">
              <a:buFont typeface="Wingdings" pitchFamily="2" charset="2"/>
              <a:buNone/>
            </a:pPr>
            <a:r>
              <a:rPr lang="en-AU" sz="2000"/>
              <a:t> • C—cytosine</a:t>
            </a:r>
          </a:p>
          <a:p>
            <a:pPr algn="ctr">
              <a:buFont typeface="Wingdings" pitchFamily="2" charset="2"/>
              <a:buNone/>
            </a:pPr>
            <a:r>
              <a:rPr lang="en-AU" sz="2000"/>
              <a:t>  • G—guanine.</a:t>
            </a:r>
          </a:p>
          <a:p>
            <a:r>
              <a:rPr lang="en-AU" sz="2800"/>
              <a:t>The only possible </a:t>
            </a:r>
            <a:r>
              <a:rPr lang="en-AU" sz="2800" b="1"/>
              <a:t>complementary</a:t>
            </a:r>
            <a:r>
              <a:rPr lang="en-AU" sz="2800"/>
              <a:t> </a:t>
            </a:r>
            <a:r>
              <a:rPr lang="en-AU" sz="2800" b="1"/>
              <a:t>base pairs </a:t>
            </a:r>
            <a:r>
              <a:rPr lang="en-AU" sz="2800"/>
              <a:t>are:</a:t>
            </a:r>
          </a:p>
          <a:p>
            <a:pPr>
              <a:buFont typeface="Wingdings" pitchFamily="2" charset="2"/>
              <a:buNone/>
            </a:pPr>
            <a:r>
              <a:rPr lang="en-AU" sz="2800"/>
              <a:t>		• A with T</a:t>
            </a:r>
          </a:p>
          <a:p>
            <a:pPr>
              <a:buFont typeface="Wingdings" pitchFamily="2" charset="2"/>
              <a:buNone/>
            </a:pPr>
            <a:r>
              <a:rPr lang="en-AU" sz="2800"/>
              <a:t>		• C with G.</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endParaRPr lang="en-US"/>
          </a:p>
        </p:txBody>
      </p:sp>
      <p:sp>
        <p:nvSpPr>
          <p:cNvPr id="155651" name="Rectangle 3"/>
          <p:cNvSpPr>
            <a:spLocks noGrp="1" noChangeArrowheads="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en-AU"/>
              <a:t>Mendel: the father of genetics </a:t>
            </a:r>
          </a:p>
        </p:txBody>
      </p:sp>
      <p:sp>
        <p:nvSpPr>
          <p:cNvPr id="84995" name="Rectangle 3"/>
          <p:cNvSpPr>
            <a:spLocks noGrp="1" noChangeArrowheads="1"/>
          </p:cNvSpPr>
          <p:nvPr>
            <p:ph type="body" sz="half" idx="1"/>
          </p:nvPr>
        </p:nvSpPr>
        <p:spPr>
          <a:xfrm>
            <a:off x="457200" y="1828800"/>
            <a:ext cx="4114800" cy="4302125"/>
          </a:xfrm>
        </p:spPr>
        <p:txBody>
          <a:bodyPr/>
          <a:lstStyle/>
          <a:p>
            <a:r>
              <a:rPr lang="en-AU" sz="2800"/>
              <a:t>The story of genetics begins in a monastery in Austria in 1856. </a:t>
            </a:r>
          </a:p>
          <a:p>
            <a:r>
              <a:rPr lang="en-AU" sz="2800"/>
              <a:t>Gregor Mendel, a monk taught science, carrying out experiments in his spare time to study how characteristics are inherited. </a:t>
            </a:r>
          </a:p>
        </p:txBody>
      </p:sp>
      <p:pic>
        <p:nvPicPr>
          <p:cNvPr id="85000" name="Picture 8"/>
          <p:cNvPicPr>
            <a:picLocks noChangeAspect="1" noChangeArrowheads="1"/>
          </p:cNvPicPr>
          <p:nvPr/>
        </p:nvPicPr>
        <p:blipFill>
          <a:blip r:embed="rId2" cstate="print"/>
          <a:srcRect/>
          <a:stretch>
            <a:fillRect/>
          </a:stretch>
        </p:blipFill>
        <p:spPr bwMode="auto">
          <a:xfrm>
            <a:off x="4648200" y="1828800"/>
            <a:ext cx="4083050" cy="41402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AU"/>
              <a:t>Mendel's Experiments</a:t>
            </a:r>
          </a:p>
        </p:txBody>
      </p:sp>
      <p:sp>
        <p:nvSpPr>
          <p:cNvPr id="87043" name="Rectangle 3"/>
          <p:cNvSpPr>
            <a:spLocks noGrp="1" noChangeArrowheads="1"/>
          </p:cNvSpPr>
          <p:nvPr>
            <p:ph type="body" idx="1"/>
          </p:nvPr>
        </p:nvSpPr>
        <p:spPr/>
        <p:txBody>
          <a:bodyPr/>
          <a:lstStyle/>
          <a:p>
            <a:pPr marL="609600" indent="-609600"/>
            <a:r>
              <a:rPr lang="en-AU" sz="2800"/>
              <a:t>Mendel grew garden peas and studied their characteristics, which occurred in two specific forms, called </a:t>
            </a:r>
            <a:r>
              <a:rPr lang="en-AU" sz="2800" b="1"/>
              <a:t>traits</a:t>
            </a:r>
            <a:r>
              <a:rPr lang="en-AU" sz="2800"/>
              <a:t>. The traits that Mendel examined included:</a:t>
            </a:r>
          </a:p>
          <a:p>
            <a:pPr marL="609600" indent="-609600">
              <a:buFont typeface="Wingdings" pitchFamily="2" charset="2"/>
              <a:buAutoNum type="arabicPeriod"/>
            </a:pPr>
            <a:r>
              <a:rPr lang="en-AU" sz="2800"/>
              <a:t>seeds that were round or wrinkled</a:t>
            </a:r>
          </a:p>
          <a:p>
            <a:pPr marL="609600" indent="-609600">
              <a:buFont typeface="Wingdings" pitchFamily="2" charset="2"/>
              <a:buAutoNum type="arabicPeriod"/>
            </a:pPr>
            <a:r>
              <a:rPr lang="en-AU" sz="2800"/>
              <a:t>seeds that were yellow or green</a:t>
            </a:r>
          </a:p>
          <a:p>
            <a:pPr marL="609600" indent="-609600">
              <a:buFont typeface="Wingdings" pitchFamily="2" charset="2"/>
              <a:buAutoNum type="arabicPeriod"/>
            </a:pPr>
            <a:r>
              <a:rPr lang="en-AU" sz="2800"/>
              <a:t>pods that were smooth or constricted</a:t>
            </a:r>
          </a:p>
          <a:p>
            <a:pPr marL="609600" indent="-609600">
              <a:buFont typeface="Wingdings" pitchFamily="2" charset="2"/>
              <a:buAutoNum type="arabicPeriod"/>
            </a:pPr>
            <a:r>
              <a:rPr lang="en-AU" sz="2800"/>
              <a:t>pods that were green or yellow</a:t>
            </a:r>
          </a:p>
          <a:p>
            <a:pPr marL="609600" indent="-609600">
              <a:buFont typeface="Wingdings" pitchFamily="2" charset="2"/>
              <a:buAutoNum type="arabicPeriod"/>
            </a:pPr>
            <a:r>
              <a:rPr lang="en-AU" sz="2800"/>
              <a:t>stems that were long or short.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en-AU" sz="4000" b="1"/>
              <a:t>True-breeding plants &amp; traits</a:t>
            </a:r>
          </a:p>
        </p:txBody>
      </p:sp>
      <p:sp>
        <p:nvSpPr>
          <p:cNvPr id="88067" name="Rectangle 3"/>
          <p:cNvSpPr>
            <a:spLocks noGrp="1" noChangeArrowheads="1"/>
          </p:cNvSpPr>
          <p:nvPr>
            <p:ph type="body" idx="1"/>
          </p:nvPr>
        </p:nvSpPr>
        <p:spPr/>
        <p:txBody>
          <a:bodyPr/>
          <a:lstStyle/>
          <a:p>
            <a:r>
              <a:rPr lang="en-AU" sz="2800" b="1"/>
              <a:t>True-breeding </a:t>
            </a:r>
            <a:r>
              <a:rPr lang="en-AU" sz="2800"/>
              <a:t>plants are those that consistently produce offspring the same as the parents for a particular trait.</a:t>
            </a:r>
          </a:p>
          <a:p>
            <a:r>
              <a:rPr lang="en-AU" sz="2800"/>
              <a:t>Yellow-pod plants that always produce more yellow-pod plants would be considered true-breeding.</a:t>
            </a:r>
          </a:p>
          <a:p>
            <a:pPr>
              <a:buFont typeface="Wingdings" pitchFamily="2" charset="2"/>
              <a:buNone/>
            </a:pPr>
            <a:endParaRPr lang="en-AU" sz="280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uadrant">
  <a:themeElements>
    <a:clrScheme name="Quadrant 2">
      <a:dk1>
        <a:srgbClr val="000000"/>
      </a:dk1>
      <a:lt1>
        <a:srgbClr val="FFFFFF"/>
      </a:lt1>
      <a:dk2>
        <a:srgbClr val="420000"/>
      </a:dk2>
      <a:lt2>
        <a:srgbClr val="660000"/>
      </a:lt2>
      <a:accent1>
        <a:srgbClr val="CCCC00"/>
      </a:accent1>
      <a:accent2>
        <a:srgbClr val="999966"/>
      </a:accent2>
      <a:accent3>
        <a:srgbClr val="FFFFFF"/>
      </a:accent3>
      <a:accent4>
        <a:srgbClr val="000000"/>
      </a:accent4>
      <a:accent5>
        <a:srgbClr val="E2E2AA"/>
      </a:accent5>
      <a:accent6>
        <a:srgbClr val="8A8A5C"/>
      </a:accent6>
      <a:hlink>
        <a:srgbClr val="996633"/>
      </a:hlink>
      <a:folHlink>
        <a:srgbClr val="993300"/>
      </a:folHlink>
    </a:clrScheme>
    <a:fontScheme name="Quadran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Quadrant 1">
        <a:dk1>
          <a:srgbClr val="5C5674"/>
        </a:dk1>
        <a:lt1>
          <a:srgbClr val="FFFFFF"/>
        </a:lt1>
        <a:dk2>
          <a:srgbClr val="85986A"/>
        </a:dk2>
        <a:lt2>
          <a:srgbClr val="FFFFFF"/>
        </a:lt2>
        <a:accent1>
          <a:srgbClr val="666633"/>
        </a:accent1>
        <a:accent2>
          <a:srgbClr val="ADC5B8"/>
        </a:accent2>
        <a:accent3>
          <a:srgbClr val="C2CAB9"/>
        </a:accent3>
        <a:accent4>
          <a:srgbClr val="DADADA"/>
        </a:accent4>
        <a:accent5>
          <a:srgbClr val="B8B8AD"/>
        </a:accent5>
        <a:accent6>
          <a:srgbClr val="9CB2A6"/>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Quadrant 2">
        <a:dk1>
          <a:srgbClr val="000000"/>
        </a:dk1>
        <a:lt1>
          <a:srgbClr val="FFFFFF"/>
        </a:lt1>
        <a:dk2>
          <a:srgbClr val="420000"/>
        </a:dk2>
        <a:lt2>
          <a:srgbClr val="660000"/>
        </a:lt2>
        <a:accent1>
          <a:srgbClr val="CCCC00"/>
        </a:accent1>
        <a:accent2>
          <a:srgbClr val="999966"/>
        </a:accent2>
        <a:accent3>
          <a:srgbClr val="FFFFFF"/>
        </a:accent3>
        <a:accent4>
          <a:srgbClr val="000000"/>
        </a:accent4>
        <a:accent5>
          <a:srgbClr val="E2E2AA"/>
        </a:accent5>
        <a:accent6>
          <a:srgbClr val="8A8A5C"/>
        </a:accent6>
        <a:hlink>
          <a:srgbClr val="996633"/>
        </a:hlink>
        <a:folHlink>
          <a:srgbClr val="993300"/>
        </a:folHlink>
      </a:clrScheme>
      <a:clrMap bg1="lt1" tx1="dk1" bg2="lt2" tx2="dk2" accent1="accent1" accent2="accent2" accent3="accent3" accent4="accent4" accent5="accent5" accent6="accent6" hlink="hlink" folHlink="folHlink"/>
    </a:extraClrScheme>
    <a:extraClrScheme>
      <a:clrScheme name="Quadrant 3">
        <a:dk1>
          <a:srgbClr val="618052"/>
        </a:dk1>
        <a:lt1>
          <a:srgbClr val="FFFFE3"/>
        </a:lt1>
        <a:dk2>
          <a:srgbClr val="162E36"/>
        </a:dk2>
        <a:lt2>
          <a:srgbClr val="FFFFFF"/>
        </a:lt2>
        <a:accent1>
          <a:srgbClr val="336699"/>
        </a:accent1>
        <a:accent2>
          <a:srgbClr val="69888B"/>
        </a:accent2>
        <a:accent3>
          <a:srgbClr val="ABADAE"/>
        </a:accent3>
        <a:accent4>
          <a:srgbClr val="DADAC2"/>
        </a:accent4>
        <a:accent5>
          <a:srgbClr val="ADB8CA"/>
        </a:accent5>
        <a:accent6>
          <a:srgbClr val="5E7B7D"/>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Quadrant 4">
        <a:dk1>
          <a:srgbClr val="000000"/>
        </a:dk1>
        <a:lt1>
          <a:srgbClr val="FFFFFF"/>
        </a:lt1>
        <a:dk2>
          <a:srgbClr val="000000"/>
        </a:dk2>
        <a:lt2>
          <a:srgbClr val="CC0000"/>
        </a:lt2>
        <a:accent1>
          <a:srgbClr val="FFCC00"/>
        </a:accent1>
        <a:accent2>
          <a:srgbClr val="3366CC"/>
        </a:accent2>
        <a:accent3>
          <a:srgbClr val="FFFFFF"/>
        </a:accent3>
        <a:accent4>
          <a:srgbClr val="000000"/>
        </a:accent4>
        <a:accent5>
          <a:srgbClr val="FFE2AA"/>
        </a:accent5>
        <a:accent6>
          <a:srgbClr val="2D5CB9"/>
        </a:accent6>
        <a:hlink>
          <a:srgbClr val="666699"/>
        </a:hlink>
        <a:folHlink>
          <a:srgbClr val="C0C0C0"/>
        </a:folHlink>
      </a:clrScheme>
      <a:clrMap bg1="lt1" tx1="dk1" bg2="lt2" tx2="dk2" accent1="accent1" accent2="accent2" accent3="accent3" accent4="accent4" accent5="accent5" accent6="accent6" hlink="hlink" folHlink="folHlink"/>
    </a:extraClrScheme>
    <a:extraClrScheme>
      <a:clrScheme name="Quadrant 5">
        <a:dk1>
          <a:srgbClr val="666699"/>
        </a:dk1>
        <a:lt1>
          <a:srgbClr val="FFFFFF"/>
        </a:lt1>
        <a:dk2>
          <a:srgbClr val="000033"/>
        </a:dk2>
        <a:lt2>
          <a:srgbClr val="FFFFFF"/>
        </a:lt2>
        <a:accent1>
          <a:srgbClr val="9966FF"/>
        </a:accent1>
        <a:accent2>
          <a:srgbClr val="CCCCFF"/>
        </a:accent2>
        <a:accent3>
          <a:srgbClr val="AAAAAD"/>
        </a:accent3>
        <a:accent4>
          <a:srgbClr val="DADADA"/>
        </a:accent4>
        <a:accent5>
          <a:srgbClr val="CAB8FF"/>
        </a:accent5>
        <a:accent6>
          <a:srgbClr val="B9B9E7"/>
        </a:accent6>
        <a:hlink>
          <a:srgbClr val="CCCC00"/>
        </a:hlink>
        <a:folHlink>
          <a:srgbClr val="CC9900"/>
        </a:folHlink>
      </a:clrScheme>
      <a:clrMap bg1="dk2" tx1="lt1" bg2="dk1" tx2="lt2" accent1="accent1" accent2="accent2" accent3="accent3" accent4="accent4" accent5="accent5" accent6="accent6" hlink="hlink" folHlink="folHlink"/>
    </a:extraClrScheme>
    <a:extraClrScheme>
      <a:clrScheme name="Quadrant 6">
        <a:dk1>
          <a:srgbClr val="000000"/>
        </a:dk1>
        <a:lt1>
          <a:srgbClr val="FFFFFF"/>
        </a:lt1>
        <a:dk2>
          <a:srgbClr val="000000"/>
        </a:dk2>
        <a:lt2>
          <a:srgbClr val="669966"/>
        </a:lt2>
        <a:accent1>
          <a:srgbClr val="CCCCFF"/>
        </a:accent1>
        <a:accent2>
          <a:srgbClr val="9999CC"/>
        </a:accent2>
        <a:accent3>
          <a:srgbClr val="FFFFFF"/>
        </a:accent3>
        <a:accent4>
          <a:srgbClr val="000000"/>
        </a:accent4>
        <a:accent5>
          <a:srgbClr val="E2E2FF"/>
        </a:accent5>
        <a:accent6>
          <a:srgbClr val="8A8AB9"/>
        </a:accent6>
        <a:hlink>
          <a:srgbClr val="000066"/>
        </a:hlink>
        <a:folHlink>
          <a:srgbClr val="333399"/>
        </a:folHlink>
      </a:clrScheme>
      <a:clrMap bg1="lt1" tx1="dk1" bg2="lt2" tx2="dk2" accent1="accent1" accent2="accent2" accent3="accent3" accent4="accent4" accent5="accent5" accent6="accent6" hlink="hlink" folHlink="folHlink"/>
    </a:extraClrScheme>
    <a:extraClrScheme>
      <a:clrScheme name="Quadrant 7">
        <a:dk1>
          <a:srgbClr val="0099CC"/>
        </a:dk1>
        <a:lt1>
          <a:srgbClr val="FFFFFF"/>
        </a:lt1>
        <a:dk2>
          <a:srgbClr val="000099"/>
        </a:dk2>
        <a:lt2>
          <a:srgbClr val="FFFFFF"/>
        </a:lt2>
        <a:accent1>
          <a:srgbClr val="0099CC"/>
        </a:accent1>
        <a:accent2>
          <a:srgbClr val="6600FF"/>
        </a:accent2>
        <a:accent3>
          <a:srgbClr val="AAAACA"/>
        </a:accent3>
        <a:accent4>
          <a:srgbClr val="DADADA"/>
        </a:accent4>
        <a:accent5>
          <a:srgbClr val="AACAE2"/>
        </a:accent5>
        <a:accent6>
          <a:srgbClr val="5C00E7"/>
        </a:accent6>
        <a:hlink>
          <a:srgbClr val="FFCC00"/>
        </a:hlink>
        <a:folHlink>
          <a:srgbClr val="00CCFF"/>
        </a:folHlink>
      </a:clrScheme>
      <a:clrMap bg1="dk2" tx1="lt1" bg2="dk1" tx2="lt2" accent1="accent1" accent2="accent2" accent3="accent3" accent4="accent4" accent5="accent5" accent6="accent6" hlink="hlink" folHlink="folHlink"/>
    </a:extraClrScheme>
    <a:extraClrScheme>
      <a:clrScheme name="Quadrant 8">
        <a:dk1>
          <a:srgbClr val="000033"/>
        </a:dk1>
        <a:lt1>
          <a:srgbClr val="FFFFFF"/>
        </a:lt1>
        <a:dk2>
          <a:srgbClr val="003366"/>
        </a:dk2>
        <a:lt2>
          <a:srgbClr val="275C6D"/>
        </a:lt2>
        <a:accent1>
          <a:srgbClr val="A7D2DF"/>
        </a:accent1>
        <a:accent2>
          <a:srgbClr val="108DA6"/>
        </a:accent2>
        <a:accent3>
          <a:srgbClr val="FFFFFF"/>
        </a:accent3>
        <a:accent4>
          <a:srgbClr val="00002A"/>
        </a:accent4>
        <a:accent5>
          <a:srgbClr val="D0E5EC"/>
        </a:accent5>
        <a:accent6>
          <a:srgbClr val="0D7F96"/>
        </a:accent6>
        <a:hlink>
          <a:srgbClr val="666699"/>
        </a:hlink>
        <a:folHlink>
          <a:srgbClr val="9999FF"/>
        </a:folHlink>
      </a:clrScheme>
      <a:clrMap bg1="lt1" tx1="dk1" bg2="lt2" tx2="dk2" accent1="accent1" accent2="accent2" accent3="accent3" accent4="accent4" accent5="accent5" accent6="accent6" hlink="hlink" folHlink="folHlink"/>
    </a:extraClrScheme>
    <a:extraClrScheme>
      <a:clrScheme name="Quadrant 9">
        <a:dk1>
          <a:srgbClr val="CC3300"/>
        </a:dk1>
        <a:lt1>
          <a:srgbClr val="FFFFFF"/>
        </a:lt1>
        <a:dk2>
          <a:srgbClr val="000000"/>
        </a:dk2>
        <a:lt2>
          <a:srgbClr val="FFFFCC"/>
        </a:lt2>
        <a:accent1>
          <a:srgbClr val="FF9900"/>
        </a:accent1>
        <a:accent2>
          <a:srgbClr val="993300"/>
        </a:accent2>
        <a:accent3>
          <a:srgbClr val="AAAAAA"/>
        </a:accent3>
        <a:accent4>
          <a:srgbClr val="DADADA"/>
        </a:accent4>
        <a:accent5>
          <a:srgbClr val="FFCAAA"/>
        </a:accent5>
        <a:accent6>
          <a:srgbClr val="8A2D00"/>
        </a:accent6>
        <a:hlink>
          <a:srgbClr val="CEC5A2"/>
        </a:hlink>
        <a:folHlink>
          <a:srgbClr val="DDDDDD"/>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QUADRANT</Template>
  <TotalTime>365</TotalTime>
  <Words>3083</Words>
  <Application>Microsoft Office PowerPoint</Application>
  <PresentationFormat>On-screen Show (4:3)</PresentationFormat>
  <Paragraphs>285</Paragraphs>
  <Slides>62</Slides>
  <Notes>0</Notes>
  <HiddenSlides>0</HiddenSlides>
  <MMClips>0</MMClip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Quadrant</vt:lpstr>
      <vt:lpstr>Genetics</vt:lpstr>
      <vt:lpstr>Topic Outline</vt:lpstr>
      <vt:lpstr>SKILLS</vt:lpstr>
      <vt:lpstr>SPELLING LIST</vt:lpstr>
      <vt:lpstr>Making a Glossary</vt:lpstr>
      <vt:lpstr>…..a table! WHY? </vt:lpstr>
      <vt:lpstr>Mendel: the father of genetics </vt:lpstr>
      <vt:lpstr>Mendel's Experiments</vt:lpstr>
      <vt:lpstr>True-breeding plants &amp; traits</vt:lpstr>
      <vt:lpstr>Traits (continued)</vt:lpstr>
      <vt:lpstr>Slide 11</vt:lpstr>
      <vt:lpstr>Mendel's Dominating Genetics </vt:lpstr>
      <vt:lpstr>Gametes </vt:lpstr>
      <vt:lpstr>Slide 14</vt:lpstr>
      <vt:lpstr>Genes</vt:lpstr>
      <vt:lpstr>Chromosomes</vt:lpstr>
      <vt:lpstr>Chromosome Numbers</vt:lpstr>
      <vt:lpstr>Pairing Up</vt:lpstr>
      <vt:lpstr>Pairing Up &amp; Gametes</vt:lpstr>
      <vt:lpstr>Cell Reproduction </vt:lpstr>
      <vt:lpstr>Mitosis </vt:lpstr>
      <vt:lpstr>Steps in Mitosis</vt:lpstr>
      <vt:lpstr>Meiosis</vt:lpstr>
      <vt:lpstr>Slide 24</vt:lpstr>
      <vt:lpstr>Slide 25</vt:lpstr>
      <vt:lpstr>Steps in Meiosis</vt:lpstr>
      <vt:lpstr>Meiosis and gamete fusion</vt:lpstr>
      <vt:lpstr>Simple Inheritance </vt:lpstr>
      <vt:lpstr>Genotypes</vt:lpstr>
      <vt:lpstr>Phenotypes</vt:lpstr>
      <vt:lpstr>Slide 31</vt:lpstr>
      <vt:lpstr>Slide 32</vt:lpstr>
      <vt:lpstr>Punnett Squares</vt:lpstr>
      <vt:lpstr>Predicting Inheritance</vt:lpstr>
      <vt:lpstr>Slide 35</vt:lpstr>
      <vt:lpstr>Predicted Results</vt:lpstr>
      <vt:lpstr>Codominance</vt:lpstr>
      <vt:lpstr>Predicting Future Generations</vt:lpstr>
      <vt:lpstr>Slide 39</vt:lpstr>
      <vt:lpstr>Incomplete Dominance</vt:lpstr>
      <vt:lpstr>Questions (Part a)</vt:lpstr>
      <vt:lpstr>Questions (Part b)</vt:lpstr>
      <vt:lpstr>Questions (Part c)</vt:lpstr>
      <vt:lpstr>Simple Human Inheritance</vt:lpstr>
      <vt:lpstr>Blood Groups</vt:lpstr>
      <vt:lpstr>Punnett Square Prediction</vt:lpstr>
      <vt:lpstr>Other types of human inheritance ~ Eye colour</vt:lpstr>
      <vt:lpstr>Studying Human Inheritance</vt:lpstr>
      <vt:lpstr>Pedigree Symbols</vt:lpstr>
      <vt:lpstr>Night Blindness Pedigree</vt:lpstr>
      <vt:lpstr>Sex Determination in Humans</vt:lpstr>
      <vt:lpstr>X-linked Diseases</vt:lpstr>
      <vt:lpstr>X-linked Diseases (continued)</vt:lpstr>
      <vt:lpstr>Questions (Part a)</vt:lpstr>
      <vt:lpstr>Questions (Part b)</vt:lpstr>
      <vt:lpstr>Questions (Part c)</vt:lpstr>
      <vt:lpstr>Questions (Part d)</vt:lpstr>
      <vt:lpstr>Questions (Part e)</vt:lpstr>
      <vt:lpstr>Questions (Part f)</vt:lpstr>
      <vt:lpstr>DNA</vt:lpstr>
      <vt:lpstr>Slide 61</vt:lpstr>
      <vt:lpstr>Slide 62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Robbie</dc:creator>
  <cp:lastModifiedBy>Robbie</cp:lastModifiedBy>
  <cp:revision>24</cp:revision>
  <cp:lastPrinted>1601-01-01T00:00:00Z</cp:lastPrinted>
  <dcterms:created xsi:type="dcterms:W3CDTF">1601-01-01T00:00:00Z</dcterms:created>
  <dcterms:modified xsi:type="dcterms:W3CDTF">2010-07-26T04:57:51Z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